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theme/themeOverride17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  <p:sldMasterId id="2147483684" r:id="rId2"/>
    <p:sldMasterId id="2147483696" r:id="rId3"/>
    <p:sldMasterId id="2147483708" r:id="rId4"/>
  </p:sldMasterIdLst>
  <p:notesMasterIdLst>
    <p:notesMasterId r:id="rId30"/>
  </p:notesMasterIdLst>
  <p:sldIdLst>
    <p:sldId id="256" r:id="rId5"/>
    <p:sldId id="279" r:id="rId6"/>
    <p:sldId id="280" r:id="rId7"/>
    <p:sldId id="282" r:id="rId8"/>
    <p:sldId id="281" r:id="rId9"/>
    <p:sldId id="283" r:id="rId10"/>
    <p:sldId id="285" r:id="rId11"/>
    <p:sldId id="277" r:id="rId12"/>
    <p:sldId id="284" r:id="rId13"/>
    <p:sldId id="303" r:id="rId14"/>
    <p:sldId id="304" r:id="rId15"/>
    <p:sldId id="291" r:id="rId16"/>
    <p:sldId id="293" r:id="rId17"/>
    <p:sldId id="294" r:id="rId18"/>
    <p:sldId id="295" r:id="rId19"/>
    <p:sldId id="296" r:id="rId20"/>
    <p:sldId id="297" r:id="rId21"/>
    <p:sldId id="298" r:id="rId22"/>
    <p:sldId id="269" r:id="rId23"/>
    <p:sldId id="270" r:id="rId24"/>
    <p:sldId id="299" r:id="rId25"/>
    <p:sldId id="305" r:id="rId26"/>
    <p:sldId id="300" r:id="rId27"/>
    <p:sldId id="302" r:id="rId28"/>
    <p:sldId id="275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E8E6AE-2659-4374-8D94-B1B909BF4C1E}" type="datetimeFigureOut">
              <a:rPr lang="ru-RU" smtClean="0"/>
              <a:t>24.09.2015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4485EF-CCD4-4FE9-AE04-AF230EB0EE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7559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91564E-84C1-44E1-BD82-889FB252D7B2}" type="datetime1">
              <a:rPr lang="ru-RU" smtClean="0"/>
              <a:t>24.09.2015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7516FB-1251-4287-85DF-78D827543F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04CB50-0377-4231-A193-6E13F5110951}" type="datetime1">
              <a:rPr lang="ru-RU" smtClean="0"/>
              <a:t>24.09.2015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7516FB-1251-4287-85DF-78D827543F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7142AB-2489-4F72-8FD6-D7D06D60DC69}" type="datetime1">
              <a:rPr lang="ru-RU" smtClean="0"/>
              <a:t>24.09.2015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7516FB-1251-4287-85DF-78D827543F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73BF26-9C48-452A-8C84-73FA91D9371D}" type="datetime1">
              <a:rPr lang="ru-RU" smtClean="0"/>
              <a:t>24.09.2015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7516FB-1251-4287-85DF-78D827543F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0AAB3B-903D-4B3A-AE8F-58EC210B0CBB}" type="datetime1">
              <a:rPr lang="ru-RU" smtClean="0"/>
              <a:t>24.09.2015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7516FB-1251-4287-85DF-78D827543F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F67B9A-0BD3-464B-AC24-0F9AD5A35917}" type="datetime1">
              <a:rPr lang="ru-RU" smtClean="0"/>
              <a:t>24.09.2015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7516FB-1251-4287-85DF-78D827543F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B03856-254A-4548-A102-B2D6C826F26A}" type="datetime1">
              <a:rPr lang="ru-RU" smtClean="0"/>
              <a:t>24.09.2015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7516FB-1251-4287-85DF-78D827543F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F5D2205-C216-40C1-85EC-91F7EB03DBA2}" type="datetime1">
              <a:rPr lang="ru-RU" smtClean="0"/>
              <a:t>24.09.2015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7516FB-1251-4287-85DF-78D827543F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486AA6-F08A-4731-AAFC-2EB3DEF66A8F}" type="datetime1">
              <a:rPr lang="ru-RU" smtClean="0"/>
              <a:t>24.09.2015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7516FB-1251-4287-85DF-78D827543F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0B544B-FE9E-467C-AC50-A19396EDE1CA}" type="datetime1">
              <a:rPr lang="ru-RU" smtClean="0"/>
              <a:t>24.09.2015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7516FB-1251-4287-85DF-78D827543F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0E92961-2301-4ED8-AB95-0C07F017841F}" type="datetime1">
              <a:rPr lang="ru-RU" smtClean="0"/>
              <a:t>24.09.2015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7516FB-1251-4287-85DF-78D827543F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B0802A-4378-4612-AF42-E90EAD3F808C}" type="datetime1">
              <a:rPr lang="ru-RU" smtClean="0"/>
              <a:t>24.09.2015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7516FB-1251-4287-85DF-78D827543F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F76306-7F3B-4F12-ACEE-741D30EE81ED}" type="datetime1">
              <a:rPr lang="ru-RU" smtClean="0"/>
              <a:t>24.09.2015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7516FB-1251-4287-85DF-78D827543F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CF11962-69DF-46CB-BC95-C07E6087C8B9}" type="datetime1">
              <a:rPr lang="ru-RU" smtClean="0"/>
              <a:t>24.09.2015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7516FB-1251-4287-85DF-78D827543F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A36629-B628-4875-95D6-846D93FD8070}" type="datetime1">
              <a:rPr lang="ru-RU" smtClean="0"/>
              <a:t>24.09.2015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7516FB-1251-4287-85DF-78D827543F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D36B53-75F9-4578-A235-29AD4F868E33}" type="datetime1">
              <a:rPr lang="ru-RU" smtClean="0"/>
              <a:t>24.09.2015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60E50-1341-4110-8614-3B5A1C4F6F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69241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0059E1-BB85-434D-A693-5BE85147196D}" type="datetime1">
              <a:rPr lang="ru-RU" smtClean="0"/>
              <a:t>24.09.2015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63C27-F5F6-4389-B9B0-703C772206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4124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60D34B-110A-4DF3-AEF1-F9F43917FBA1}" type="datetime1">
              <a:rPr lang="ru-RU" smtClean="0"/>
              <a:t>24.09.2015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909FC-E42E-42F4-A299-2B18712B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8604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193228-FC9B-4559-9E70-83B094772EC8}" type="datetime1">
              <a:rPr lang="ru-RU" smtClean="0"/>
              <a:t>24.09.2015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737101-AB47-4452-A875-B22B235FB7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30404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2D079-E7BB-4EB0-B88B-EDA15A3FBA5B}" type="datetime1">
              <a:rPr lang="ru-RU" smtClean="0"/>
              <a:t>24.09.2015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37DA9-6249-409C-B5E1-42CA42086F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82315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90A1A-0AA4-448B-9998-03FD38CB0B5F}" type="datetime1">
              <a:rPr lang="ru-RU" smtClean="0"/>
              <a:t>24.09.2015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03A723-50AC-4080-BAF5-1A9D157A85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6598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101BCE-E5D6-4ACD-A990-BB159A695605}" type="datetime1">
              <a:rPr lang="ru-RU" smtClean="0"/>
              <a:t>24.09.2015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8E9B1-82BB-479A-9A71-196B14FB44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384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185D41-D236-4514-B805-060B732D770C}" type="datetime1">
              <a:rPr lang="ru-RU" smtClean="0"/>
              <a:t>24.09.2015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7516FB-1251-4287-85DF-78D827543F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A5C50-78B3-49C8-978D-E8130A07E4B0}" type="datetime1">
              <a:rPr lang="ru-RU" smtClean="0"/>
              <a:t>24.09.2015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601942-CE85-4D46-9A25-CD30977CE5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11144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C1212-21D2-4FC4-B9F4-EE88C9304924}" type="datetime1">
              <a:rPr lang="ru-RU" smtClean="0"/>
              <a:t>24.09.2015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250EC8-7C3F-4965-B898-F4C5C87584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09631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D07AD-0E0E-4212-BDCA-26C83710723F}" type="datetime1">
              <a:rPr lang="ru-RU" smtClean="0"/>
              <a:t>24.09.2015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FA4586-1BDF-4577-B047-AC422EB16B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0825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66EEBD-99D6-4FA3-A625-9F799EFEE237}" type="datetime1">
              <a:rPr lang="ru-RU" smtClean="0"/>
              <a:t>24.09.2015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BCF3C5-71F3-40FF-9F8C-387F878DAF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58663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A8405-D31C-4E12-8474-D7D38A1FE361}" type="datetime1">
              <a:rPr lang="en-US"/>
              <a:pPr>
                <a:defRPr/>
              </a:pPr>
              <a:t>9/24/2015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F55395-866C-4679-84C4-EBB415B81D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56360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542D24-9BEE-4F8B-A425-503EF7F6292E}" type="datetime1">
              <a:rPr lang="en-US"/>
              <a:pPr>
                <a:defRPr/>
              </a:pPr>
              <a:t>9/24/2015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A63E41-DBAB-45E0-A3E4-E4867CE969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70641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E671F-05BC-42CF-B079-69C58A83BBFD}" type="datetime1">
              <a:rPr lang="en-US"/>
              <a:pPr>
                <a:defRPr/>
              </a:pPr>
              <a:t>9/24/2015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80FE-289B-411B-9444-52A9BBAE07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06425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5315A-4148-4E20-AA64-6ED5E52CEC0B}" type="datetime1">
              <a:rPr lang="en-US"/>
              <a:pPr>
                <a:defRPr/>
              </a:pPr>
              <a:t>9/24/2015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F5880-DB01-4364-B986-F8CA38CC2F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8137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5DC33-0921-4051-8A5A-D3460482B1FE}" type="datetime1">
              <a:rPr lang="en-US"/>
              <a:pPr>
                <a:defRPr/>
              </a:pPr>
              <a:t>9/24/2015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6949A-01A2-4070-AC8F-66C6F2DAFA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30534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06949-CB3E-45EF-B7DA-58CC36069E2B}" type="datetime1">
              <a:rPr lang="en-US"/>
              <a:pPr>
                <a:defRPr/>
              </a:pPr>
              <a:t>9/24/2015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50D52-B0B9-434A-90C7-FE4DD27A59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03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65CC9D-7C61-4E97-A052-90D93D1E2ACA}" type="datetime1">
              <a:rPr lang="ru-RU" smtClean="0"/>
              <a:t>24.09.2015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7516FB-1251-4287-85DF-78D827543F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2CEC5-EE46-46D1-BE9F-B31AF9415A86}" type="datetime1">
              <a:rPr lang="en-US"/>
              <a:pPr>
                <a:defRPr/>
              </a:pPr>
              <a:t>9/24/2015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D0239-F813-446B-B7D1-44B8F44554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12980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2231A-BD47-4366-8912-4D6EC78E2879}" type="datetime1">
              <a:rPr lang="en-US"/>
              <a:pPr>
                <a:defRPr/>
              </a:pPr>
              <a:t>9/24/2015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8A9E4-6B5E-4B0F-94D5-C14305AE18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82107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D1CF8D-5596-4CCC-AA80-8C9E073379B2}" type="datetime1">
              <a:rPr lang="en-US"/>
              <a:pPr>
                <a:defRPr/>
              </a:pPr>
              <a:t>9/24/2015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2621A6-45A0-4EE4-8139-DDBDECBC7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14169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49592-47EC-47DF-AA61-04C3EB1C4AC9}" type="datetime1">
              <a:rPr lang="en-US"/>
              <a:pPr>
                <a:defRPr/>
              </a:pPr>
              <a:t>9/24/2015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606DE-3E75-4A99-BEE4-17BD57F83A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60044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68A16-FF0D-44AE-A80A-2B38B7C736E2}" type="datetime1">
              <a:rPr lang="en-US"/>
              <a:pPr>
                <a:defRPr/>
              </a:pPr>
              <a:t>9/24/2015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C241F-E75C-4A23-823B-9E07A97F7E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885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A73015-8F6E-4E49-AAC8-3385415E63E9}" type="datetime1">
              <a:rPr lang="ru-RU" smtClean="0"/>
              <a:t>24.09.2015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7516FB-1251-4287-85DF-78D827543F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26CBB2-B69F-4ED1-A3AB-DE7C184EDF08}" type="datetime1">
              <a:rPr lang="ru-RU" smtClean="0"/>
              <a:t>24.09.2015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7516FB-1251-4287-85DF-78D827543F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AEFCFA-A46E-40F8-9FAE-A6A8E5A987C3}" type="datetime1">
              <a:rPr lang="ru-RU" smtClean="0"/>
              <a:t>24.09.2015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7516FB-1251-4287-85DF-78D827543F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8735257-AF38-4C4F-B4A0-86A2AFBF0E0A}" type="datetime1">
              <a:rPr lang="ru-RU" smtClean="0"/>
              <a:t>24.09.2015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7516FB-1251-4287-85DF-78D827543F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F882B4-DF12-4A06-BD65-DCF4A54347F7}" type="datetime1">
              <a:rPr lang="ru-RU" smtClean="0"/>
              <a:t>24.09.2015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7516FB-1251-4287-85DF-78D827543F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fld id="{4795E862-B0FD-4694-A0D0-1E90CD70BDE9}" type="datetime1">
              <a:rPr lang="ru-RU" smtClean="0"/>
              <a:t>24.09.2015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fld id="{1D7516FB-1251-4287-85DF-78D827543F9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fld id="{AF11A7E8-63CC-4261-8047-EC04DE77136B}" type="datetime1">
              <a:rPr lang="ru-RU" smtClean="0"/>
              <a:t>24.09.2015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fld id="{1D7516FB-1251-4287-85DF-78D827543F9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09ECD1B4-DC23-4EDD-9840-2227D1B6CA62}" type="datetime1">
              <a:rPr lang="ru-RU" smtClean="0"/>
              <a:t>24.09.2015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defTabSz="45720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79D7C4A8-E89C-412E-92AB-7577AF2FF0E0}" type="slidenum">
              <a:rPr lang="en-US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289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8C73E57C-C7AB-4A5F-B8C3-B5DEF4E4ECF7}" type="datetime1">
              <a:rPr lang="en-US">
                <a:ea typeface="ＭＳ Ｐゴシック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9/24/2015</a:t>
            </a:fld>
            <a:endParaRPr lang="en-US">
              <a:ea typeface="ＭＳ Ｐゴシック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defTabSz="45720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F54EAC87-3E9E-432D-A13D-39AE6702E616}" type="slidenum">
              <a:rPr lang="en-US">
                <a:ea typeface="ＭＳ Ｐゴシック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1909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vmlDrawing" Target="../drawings/vmlDrawing1.vml"/><Relationship Id="rId1" Type="http://schemas.openxmlformats.org/officeDocument/2006/relationships/themeOverride" Target="../theme/themeOverride8.x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slideLayout" Target="../slideLayouts/slideLayout13.xml"/><Relationship Id="rId7" Type="http://schemas.openxmlformats.org/officeDocument/2006/relationships/oleObject" Target="../embeddings/oleObject3.bin"/><Relationship Id="rId2" Type="http://schemas.openxmlformats.org/officeDocument/2006/relationships/vmlDrawing" Target="../drawings/vmlDrawing2.vml"/><Relationship Id="rId1" Type="http://schemas.openxmlformats.org/officeDocument/2006/relationships/themeOverride" Target="../theme/themeOverride9.x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8720" y="2132856"/>
            <a:ext cx="8278688" cy="1470025"/>
          </a:xfrm>
        </p:spPr>
        <p:txBody>
          <a:bodyPr/>
          <a:lstStyle/>
          <a:p>
            <a:r>
              <a:rPr lang="ru-RU" sz="2800" dirty="0"/>
              <a:t>Почему административные издержки растут, а законы соблюдаются все </a:t>
            </a:r>
            <a:r>
              <a:rPr lang="ru-RU" sz="2800" dirty="0" smtClean="0"/>
              <a:t>хуже?</a:t>
            </a:r>
            <a:r>
              <a:rPr lang="en-US" sz="2800" dirty="0" smtClean="0"/>
              <a:t> </a:t>
            </a:r>
            <a:r>
              <a:rPr lang="ru-RU" sz="2800" dirty="0" smtClean="0"/>
              <a:t>Экономический </a:t>
            </a:r>
            <a:r>
              <a:rPr lang="ru-RU" sz="2800" dirty="0"/>
              <a:t>анализ административного </a:t>
            </a:r>
            <a:r>
              <a:rPr lang="ru-RU" sz="2800" dirty="0" err="1"/>
              <a:t>правоприменения</a:t>
            </a:r>
            <a:r>
              <a:rPr lang="ru-RU" sz="2800" dirty="0"/>
              <a:t> в России</a:t>
            </a:r>
            <a:endParaRPr lang="ru-RU" sz="2800" dirty="0">
              <a:latin typeface="Georgia" panose="02040502050405020303" pitchFamily="18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 bwMode="auto">
          <a:xfrm>
            <a:off x="1467664" y="4370804"/>
            <a:ext cx="6400800" cy="1236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4572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ＭＳ Ｐゴシック"/>
              </a:defRPr>
            </a:lvl2pPr>
            <a:lvl3pPr marL="9144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ＭＳ Ｐゴシック"/>
              </a:defRPr>
            </a:lvl3pPr>
            <a:lvl4pPr marL="13716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ＭＳ Ｐゴシック"/>
              </a:defRPr>
            </a:lvl4pPr>
            <a:lvl5pPr marL="18288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ＭＳ Ｐゴシック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kumimoji="1" lang="ru-RU" sz="2800" dirty="0" smtClean="0">
                <a:solidFill>
                  <a:srgbClr val="000066"/>
                </a:solidFill>
                <a:latin typeface="Myriad Pro"/>
                <a:ea typeface="ＭＳ Ｐゴシック"/>
                <a:cs typeface="ＭＳ Ｐゴシック"/>
              </a:rPr>
              <a:t>Полина </a:t>
            </a:r>
            <a:r>
              <a:rPr kumimoji="1" lang="ru-RU" sz="2800" dirty="0" err="1" smtClean="0">
                <a:solidFill>
                  <a:srgbClr val="000066"/>
                </a:solidFill>
                <a:latin typeface="Myriad Pro"/>
                <a:ea typeface="ＭＳ Ｐゴシック"/>
                <a:cs typeface="ＭＳ Ｐゴシック"/>
              </a:rPr>
              <a:t>Крючкова</a:t>
            </a:r>
            <a:r>
              <a:rPr kumimoji="1" lang="en-US" sz="2800" dirty="0" smtClean="0">
                <a:solidFill>
                  <a:srgbClr val="000066"/>
                </a:solidFill>
                <a:latin typeface="Myriad Pro"/>
                <a:ea typeface="ＭＳ Ｐゴシック"/>
                <a:cs typeface="ＭＳ Ｐゴシック"/>
              </a:rPr>
              <a:t> </a:t>
            </a:r>
            <a:endParaRPr kumimoji="1" lang="ru-RU" sz="2800" dirty="0" smtClean="0">
              <a:solidFill>
                <a:srgbClr val="000066"/>
              </a:solidFill>
              <a:latin typeface="Myriad Pro"/>
              <a:ea typeface="ＭＳ Ｐゴシック"/>
              <a:cs typeface="ＭＳ Ｐゴシック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71800" y="5980638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Georgia" panose="02040502050405020303" pitchFamily="18" charset="0"/>
              </a:rPr>
              <a:t>24</a:t>
            </a:r>
            <a:r>
              <a:rPr lang="ru-RU" dirty="0" smtClean="0">
                <a:latin typeface="Georgia" panose="02040502050405020303" pitchFamily="18" charset="0"/>
              </a:rPr>
              <a:t> октября</a:t>
            </a:r>
            <a:r>
              <a:rPr lang="en-US" dirty="0" smtClean="0">
                <a:latin typeface="Georgia" panose="02040502050405020303" pitchFamily="18" charset="0"/>
              </a:rPr>
              <a:t> 201</a:t>
            </a:r>
            <a:r>
              <a:rPr lang="ru-RU" dirty="0" smtClean="0">
                <a:latin typeface="Georgia" panose="02040502050405020303" pitchFamily="18" charset="0"/>
              </a:rPr>
              <a:t>5 г.</a:t>
            </a:r>
            <a:endParaRPr lang="ru-RU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12039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49" y="319982"/>
            <a:ext cx="7452701" cy="594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800" dirty="0" smtClean="0">
                <a:solidFill>
                  <a:prstClr val="white"/>
                </a:solidFill>
                <a:latin typeface="Myriad Pro"/>
              </a:rPr>
              <a:t>Чистый государственный </a:t>
            </a:r>
            <a:r>
              <a:rPr lang="ru-RU" sz="2800" dirty="0" err="1" smtClean="0">
                <a:solidFill>
                  <a:prstClr val="white"/>
                </a:solidFill>
                <a:latin typeface="Myriad Pro"/>
              </a:rPr>
              <a:t>инфорсмент</a:t>
            </a:r>
            <a:endParaRPr lang="en-US" sz="2800" dirty="0">
              <a:solidFill>
                <a:prstClr val="white"/>
              </a:solidFill>
              <a:latin typeface="Myriad Pro"/>
            </a:endParaRPr>
          </a:p>
        </p:txBody>
      </p:sp>
      <p:sp>
        <p:nvSpPr>
          <p:cNvPr id="14343" name="Rectangle 9"/>
          <p:cNvSpPr>
            <a:spLocks noChangeArrowheads="1"/>
          </p:cNvSpPr>
          <p:nvPr/>
        </p:nvSpPr>
        <p:spPr bwMode="auto">
          <a:xfrm>
            <a:off x="7300913" y="2255838"/>
            <a:ext cx="7731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FFFF"/>
                </a:solidFill>
                <a:latin typeface="Myriad Pro"/>
              </a:rPr>
              <a:t>photo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344" name="Rectangle 10"/>
          <p:cNvSpPr>
            <a:spLocks noChangeArrowheads="1"/>
          </p:cNvSpPr>
          <p:nvPr/>
        </p:nvSpPr>
        <p:spPr bwMode="auto">
          <a:xfrm>
            <a:off x="7300913" y="3967163"/>
            <a:ext cx="7731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FF"/>
                </a:solidFill>
                <a:latin typeface="Myriad Pro"/>
              </a:rPr>
              <a:t>photo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4345" name="Rectangle 11"/>
          <p:cNvSpPr>
            <a:spLocks noChangeArrowheads="1"/>
          </p:cNvSpPr>
          <p:nvPr/>
        </p:nvSpPr>
        <p:spPr bwMode="auto">
          <a:xfrm>
            <a:off x="7300913" y="5591175"/>
            <a:ext cx="7731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FF"/>
                </a:solidFill>
                <a:latin typeface="Myriad Pro"/>
              </a:rPr>
              <a:t>photo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4346" name="Rectangle 12"/>
          <p:cNvSpPr>
            <a:spLocks noChangeArrowheads="1"/>
          </p:cNvSpPr>
          <p:nvPr/>
        </p:nvSpPr>
        <p:spPr bwMode="auto">
          <a:xfrm>
            <a:off x="149822" y="1301008"/>
            <a:ext cx="8994178" cy="3990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Применение </a:t>
            </a:r>
            <a:r>
              <a:rPr lang="ru-RU" sz="2000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не связано со стимулами пострадавших</a:t>
            </a: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Система государственного контроля может быть ориентирована на расследование в отношении нарушений, </a:t>
            </a:r>
            <a:r>
              <a:rPr lang="ru-RU" sz="2000" b="1" dirty="0">
                <a:solidFill>
                  <a:srgbClr val="000000"/>
                </a:solidFill>
                <a:cs typeface="Times New Roman" panose="02020603050405020304" pitchFamily="18" charset="0"/>
              </a:rPr>
              <a:t>приносящих наибольший ущерб общественному благосостоянию</a:t>
            </a: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000000"/>
                </a:solidFill>
                <a:cs typeface="Times New Roman" panose="02020603050405020304" pitchFamily="18" charset="0"/>
              </a:rPr>
              <a:t>С</a:t>
            </a:r>
            <a:r>
              <a:rPr lang="ru-RU" sz="2000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вязь </a:t>
            </a:r>
            <a:r>
              <a:rPr lang="ru-RU" sz="2000" b="1" dirty="0">
                <a:solidFill>
                  <a:srgbClr val="000000"/>
                </a:solidFill>
                <a:cs typeface="Times New Roman" panose="02020603050405020304" pitchFamily="18" charset="0"/>
              </a:rPr>
              <a:t>санкций </a:t>
            </a:r>
            <a:r>
              <a:rPr lang="ru-RU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с причиненным ущербом </a:t>
            </a:r>
            <a:r>
              <a:rPr lang="ru-RU" sz="2000" b="1" dirty="0">
                <a:solidFill>
                  <a:srgbClr val="000000"/>
                </a:solidFill>
                <a:cs typeface="Times New Roman" panose="02020603050405020304" pitchFamily="18" charset="0"/>
              </a:rPr>
              <a:t>затруднена</a:t>
            </a:r>
            <a:r>
              <a:rPr lang="ru-RU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 </a:t>
            </a: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Параметры</a:t>
            </a:r>
            <a:r>
              <a:rPr lang="ru-RU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, влияющие на снижение вероятности ошибок II рода, одновременно могут </a:t>
            </a:r>
            <a:r>
              <a:rPr lang="ru-RU" sz="2000" b="1" dirty="0">
                <a:solidFill>
                  <a:srgbClr val="000000"/>
                </a:solidFill>
                <a:cs typeface="Times New Roman" panose="02020603050405020304" pitchFamily="18" charset="0"/>
              </a:rPr>
              <a:t>вести к росту </a:t>
            </a:r>
            <a:r>
              <a:rPr lang="ru-RU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вероятности ошибок I рода</a:t>
            </a: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Для </a:t>
            </a:r>
            <a:r>
              <a:rPr lang="ru-RU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эффективности государственного контроля требуется тонкая настройка стимулов государственных служащих, когда наказание следует не только за </a:t>
            </a:r>
            <a:r>
              <a:rPr lang="ru-RU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невыявленное</a:t>
            </a:r>
            <a:r>
              <a:rPr lang="ru-RU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нарушение, но и за наказание невиновного</a:t>
            </a: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endParaRPr lang="en-US" sz="2000" i="1" dirty="0">
              <a:solidFill>
                <a:srgbClr val="0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516FB-1251-4287-85DF-78D827543F93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6553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49" y="319982"/>
            <a:ext cx="7452701" cy="594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800" dirty="0" smtClean="0">
                <a:solidFill>
                  <a:prstClr val="white"/>
                </a:solidFill>
                <a:latin typeface="Myriad Pro"/>
              </a:rPr>
              <a:t>Частный </a:t>
            </a:r>
            <a:r>
              <a:rPr lang="ru-RU" sz="2800" dirty="0" err="1" smtClean="0">
                <a:solidFill>
                  <a:prstClr val="white"/>
                </a:solidFill>
                <a:latin typeface="Myriad Pro"/>
              </a:rPr>
              <a:t>инфорсмент</a:t>
            </a:r>
            <a:endParaRPr lang="en-US" sz="2800" dirty="0">
              <a:solidFill>
                <a:prstClr val="white"/>
              </a:solidFill>
              <a:latin typeface="Myriad Pro"/>
            </a:endParaRPr>
          </a:p>
        </p:txBody>
      </p:sp>
      <p:sp>
        <p:nvSpPr>
          <p:cNvPr id="14343" name="Rectangle 9"/>
          <p:cNvSpPr>
            <a:spLocks noChangeArrowheads="1"/>
          </p:cNvSpPr>
          <p:nvPr/>
        </p:nvSpPr>
        <p:spPr bwMode="auto">
          <a:xfrm>
            <a:off x="7300913" y="2255838"/>
            <a:ext cx="7731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FFFF"/>
                </a:solidFill>
                <a:latin typeface="Myriad Pro"/>
              </a:rPr>
              <a:t>photo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344" name="Rectangle 10"/>
          <p:cNvSpPr>
            <a:spLocks noChangeArrowheads="1"/>
          </p:cNvSpPr>
          <p:nvPr/>
        </p:nvSpPr>
        <p:spPr bwMode="auto">
          <a:xfrm>
            <a:off x="7300913" y="3967163"/>
            <a:ext cx="7731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FF"/>
                </a:solidFill>
                <a:latin typeface="Myriad Pro"/>
              </a:rPr>
              <a:t>photo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4345" name="Rectangle 11"/>
          <p:cNvSpPr>
            <a:spLocks noChangeArrowheads="1"/>
          </p:cNvSpPr>
          <p:nvPr/>
        </p:nvSpPr>
        <p:spPr bwMode="auto">
          <a:xfrm>
            <a:off x="7300913" y="5591175"/>
            <a:ext cx="7731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FF"/>
                </a:solidFill>
                <a:latin typeface="Myriad Pro"/>
              </a:rPr>
              <a:t>photo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4346" name="Rectangle 12"/>
          <p:cNvSpPr>
            <a:spLocks noChangeArrowheads="1"/>
          </p:cNvSpPr>
          <p:nvPr/>
        </p:nvSpPr>
        <p:spPr bwMode="auto">
          <a:xfrm>
            <a:off x="117854" y="1166951"/>
            <a:ext cx="8994178" cy="5786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i="1" dirty="0" smtClean="0">
                <a:solidFill>
                  <a:prstClr val="black"/>
                </a:solidFill>
              </a:rPr>
              <a:t>Pro</a:t>
            </a:r>
            <a:r>
              <a:rPr lang="ru-RU" i="1" dirty="0" smtClean="0">
                <a:solidFill>
                  <a:prstClr val="black"/>
                </a:solidFill>
              </a:rPr>
              <a:t>:</a:t>
            </a:r>
          </a:p>
          <a:p>
            <a:pPr marL="342900" indent="-342900">
              <a:buFont typeface="Arial" charset="0"/>
              <a:buChar char="•"/>
            </a:pPr>
            <a:r>
              <a:rPr lang="ru-RU" dirty="0" smtClean="0">
                <a:solidFill>
                  <a:prstClr val="black"/>
                </a:solidFill>
              </a:rPr>
              <a:t>Размер </a:t>
            </a:r>
            <a:r>
              <a:rPr lang="ru-RU" dirty="0">
                <a:solidFill>
                  <a:prstClr val="black"/>
                </a:solidFill>
              </a:rPr>
              <a:t>выплаты нарушителем в большей степени привязан </a:t>
            </a:r>
            <a:r>
              <a:rPr lang="ru-RU" b="1" dirty="0">
                <a:solidFill>
                  <a:prstClr val="black"/>
                </a:solidFill>
              </a:rPr>
              <a:t>к реальному ущербу</a:t>
            </a:r>
            <a:r>
              <a:rPr lang="ru-RU" dirty="0">
                <a:solidFill>
                  <a:prstClr val="black"/>
                </a:solidFill>
              </a:rPr>
              <a:t>;</a:t>
            </a:r>
          </a:p>
          <a:p>
            <a:pPr marL="342900" indent="-342900">
              <a:buFont typeface="Arial" charset="0"/>
              <a:buChar char="•"/>
            </a:pPr>
            <a:r>
              <a:rPr lang="ru-RU" dirty="0" smtClean="0">
                <a:solidFill>
                  <a:prstClr val="black"/>
                </a:solidFill>
              </a:rPr>
              <a:t>В </a:t>
            </a:r>
            <a:r>
              <a:rPr lang="ru-RU" dirty="0">
                <a:solidFill>
                  <a:prstClr val="black"/>
                </a:solidFill>
              </a:rPr>
              <a:t>случае, когда размер выгод от нарушения превышает убытки пострадавшей стороны, возможны и эффективны </a:t>
            </a:r>
            <a:r>
              <a:rPr lang="ru-RU" b="1" dirty="0">
                <a:solidFill>
                  <a:prstClr val="black"/>
                </a:solidFill>
              </a:rPr>
              <a:t>компенсационные сделки</a:t>
            </a:r>
            <a:r>
              <a:rPr lang="ru-RU" dirty="0">
                <a:solidFill>
                  <a:prstClr val="black"/>
                </a:solidFill>
              </a:rPr>
              <a:t>;</a:t>
            </a:r>
          </a:p>
          <a:p>
            <a:pPr marL="342900" indent="-342900">
              <a:buFont typeface="Arial" charset="0"/>
              <a:buChar char="•"/>
            </a:pPr>
            <a:r>
              <a:rPr lang="ru-RU" dirty="0">
                <a:solidFill>
                  <a:prstClr val="black"/>
                </a:solidFill>
              </a:rPr>
              <a:t>Возможно определение </a:t>
            </a:r>
            <a:r>
              <a:rPr lang="ru-RU" b="1" dirty="0">
                <a:solidFill>
                  <a:prstClr val="black"/>
                </a:solidFill>
              </a:rPr>
              <a:t>неработающих</a:t>
            </a:r>
            <a:r>
              <a:rPr lang="ru-RU" dirty="0">
                <a:solidFill>
                  <a:prstClr val="black"/>
                </a:solidFill>
              </a:rPr>
              <a:t> (незначимых) </a:t>
            </a:r>
            <a:r>
              <a:rPr lang="ru-RU" b="1" dirty="0">
                <a:solidFill>
                  <a:prstClr val="black"/>
                </a:solidFill>
              </a:rPr>
              <a:t>требований</a:t>
            </a:r>
            <a:r>
              <a:rPr lang="ru-RU" dirty="0">
                <a:solidFill>
                  <a:prstClr val="black"/>
                </a:solidFill>
              </a:rPr>
              <a:t>, которые можно безболезненно отменить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i="1" dirty="0" smtClean="0">
                <a:solidFill>
                  <a:srgbClr val="000000"/>
                </a:solidFill>
                <a:latin typeface="Georgia" panose="02040502050405020303" pitchFamily="18" charset="0"/>
              </a:rPr>
              <a:t>Contra</a:t>
            </a:r>
            <a:r>
              <a:rPr lang="ru-RU" i="1" dirty="0" smtClean="0">
                <a:solidFill>
                  <a:srgbClr val="000000"/>
                </a:solidFill>
                <a:latin typeface="Georgia" panose="02040502050405020303" pitchFamily="18" charset="0"/>
              </a:rPr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dirty="0">
                <a:solidFill>
                  <a:prstClr val="black"/>
                </a:solidFill>
              </a:rPr>
              <a:t>Злоупотребление правом и избыточное инвестирование</a:t>
            </a:r>
            <a:endParaRPr lang="ru-RU" dirty="0" smtClean="0">
              <a:solidFill>
                <a:prstClr val="black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dirty="0">
                <a:solidFill>
                  <a:prstClr val="black"/>
                </a:solidFill>
              </a:rPr>
              <a:t>Недоучет социальных эффектов по сравнению с частными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dirty="0">
                <a:solidFill>
                  <a:prstClr val="black"/>
                </a:solidFill>
              </a:rPr>
              <a:t>Частный </a:t>
            </a:r>
            <a:r>
              <a:rPr lang="ru-RU" dirty="0" err="1">
                <a:solidFill>
                  <a:prstClr val="black"/>
                </a:solidFill>
              </a:rPr>
              <a:t>инфорсмент</a:t>
            </a:r>
            <a:r>
              <a:rPr lang="ru-RU" dirty="0">
                <a:solidFill>
                  <a:prstClr val="black"/>
                </a:solidFill>
              </a:rPr>
              <a:t> более чувствителен к </a:t>
            </a:r>
            <a:r>
              <a:rPr lang="ru-RU" dirty="0" smtClean="0">
                <a:solidFill>
                  <a:prstClr val="black"/>
                </a:solidFill>
              </a:rPr>
              <a:t>коррупции</a:t>
            </a:r>
          </a:p>
          <a:p>
            <a:pPr>
              <a:defRPr/>
            </a:pPr>
            <a:endParaRPr lang="ru-RU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ru-RU" dirty="0" smtClean="0">
                <a:solidFill>
                  <a:prstClr val="black"/>
                </a:solidFill>
              </a:rPr>
              <a:t>Ограничения: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dirty="0" smtClean="0">
                <a:solidFill>
                  <a:prstClr val="black"/>
                </a:solidFill>
              </a:rPr>
              <a:t>Занижение компенсируемого вреда по сравнению с реальным.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dirty="0" smtClean="0">
                <a:solidFill>
                  <a:prstClr val="black"/>
                </a:solidFill>
              </a:rPr>
              <a:t>Проблема </a:t>
            </a:r>
            <a:r>
              <a:rPr lang="ru-RU" dirty="0">
                <a:solidFill>
                  <a:prstClr val="black"/>
                </a:solidFill>
              </a:rPr>
              <a:t>некомпенсируемого вреда</a:t>
            </a:r>
            <a:r>
              <a:rPr lang="ru-RU" dirty="0">
                <a:solidFill>
                  <a:srgbClr val="0070C0"/>
                </a:solidFill>
              </a:rPr>
              <a:t>. </a:t>
            </a:r>
            <a:endParaRPr lang="ru-RU" dirty="0" smtClean="0">
              <a:solidFill>
                <a:srgbClr val="0070C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dirty="0" smtClean="0">
                <a:solidFill>
                  <a:prstClr val="black"/>
                </a:solidFill>
              </a:rPr>
              <a:t>Причинение </a:t>
            </a:r>
            <a:r>
              <a:rPr lang="ru-RU" dirty="0">
                <a:solidFill>
                  <a:prstClr val="black"/>
                </a:solidFill>
              </a:rPr>
              <a:t>значительного вреда с малой вероятностью.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dirty="0">
                <a:solidFill>
                  <a:prstClr val="black"/>
                </a:solidFill>
              </a:rPr>
              <a:t>Отсутствие у ответчика средств на возмещение вреда. 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dirty="0" smtClean="0">
                <a:solidFill>
                  <a:prstClr val="black"/>
                </a:solidFill>
              </a:rPr>
              <a:t>Рынки </a:t>
            </a:r>
            <a:r>
              <a:rPr lang="ru-RU" dirty="0">
                <a:solidFill>
                  <a:prstClr val="black"/>
                </a:solidFill>
              </a:rPr>
              <a:t>доверительных благ, когда пострадавший может не отдавать себе отчет в том, что он пострадал. Шире – дела, в которых требуется специфическая доказательная база. </a:t>
            </a: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endParaRPr lang="en-US" i="1" dirty="0">
              <a:solidFill>
                <a:srgbClr val="0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516FB-1251-4287-85DF-78D827543F93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16560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itle 1"/>
          <p:cNvSpPr txBox="1">
            <a:spLocks/>
          </p:cNvSpPr>
          <p:nvPr/>
        </p:nvSpPr>
        <p:spPr bwMode="auto">
          <a:xfrm>
            <a:off x="1428750" y="257175"/>
            <a:ext cx="77152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rgbClr val="FFFFFF"/>
                </a:solidFill>
                <a:latin typeface="Myriad Pro" pitchFamily="34" charset="0"/>
              </a:rPr>
              <a:t>Селективный государственный </a:t>
            </a:r>
            <a:r>
              <a:rPr lang="ru-RU" sz="3200" dirty="0" err="1" smtClean="0">
                <a:solidFill>
                  <a:srgbClr val="FFFFFF"/>
                </a:solidFill>
                <a:latin typeface="Myriad Pro" pitchFamily="34" charset="0"/>
              </a:rPr>
              <a:t>инфорсмент</a:t>
            </a:r>
            <a:endParaRPr lang="en-US" sz="3200" dirty="0">
              <a:solidFill>
                <a:srgbClr val="FFFFFF"/>
              </a:solidFill>
              <a:latin typeface="Myriad Pro" pitchFamily="34" charset="0"/>
            </a:endParaRPr>
          </a:p>
        </p:txBody>
      </p:sp>
      <p:sp>
        <p:nvSpPr>
          <p:cNvPr id="9220" name="Rectangle 9"/>
          <p:cNvSpPr>
            <a:spLocks noChangeArrowheads="1"/>
          </p:cNvSpPr>
          <p:nvPr/>
        </p:nvSpPr>
        <p:spPr bwMode="auto">
          <a:xfrm>
            <a:off x="7300913" y="2255838"/>
            <a:ext cx="6746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 pitchFamily="34" charset="0"/>
                <a:ea typeface="ＭＳ Ｐゴシック" charset="-128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9221" name="Rectangle 10"/>
          <p:cNvSpPr>
            <a:spLocks noChangeArrowheads="1"/>
          </p:cNvSpPr>
          <p:nvPr/>
        </p:nvSpPr>
        <p:spPr bwMode="auto">
          <a:xfrm>
            <a:off x="7300913" y="3967163"/>
            <a:ext cx="6746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 pitchFamily="34" charset="0"/>
                <a:ea typeface="ＭＳ Ｐゴシック" charset="-128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9222" name="Rectangle 11"/>
          <p:cNvSpPr>
            <a:spLocks noChangeArrowheads="1"/>
          </p:cNvSpPr>
          <p:nvPr/>
        </p:nvSpPr>
        <p:spPr bwMode="auto">
          <a:xfrm>
            <a:off x="7300913" y="5591175"/>
            <a:ext cx="6746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 pitchFamily="34" charset="0"/>
                <a:ea typeface="ＭＳ Ｐゴシック" charset="-128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9223" name="Rectangle 12"/>
          <p:cNvSpPr>
            <a:spLocks noChangeArrowheads="1"/>
          </p:cNvSpPr>
          <p:nvPr/>
        </p:nvSpPr>
        <p:spPr bwMode="auto">
          <a:xfrm>
            <a:off x="283042" y="1559302"/>
            <a:ext cx="8645525" cy="363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lvl="1" indent="-342900" defTabSz="457200" fontAlgn="base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ru-RU" sz="2000" dirty="0">
                <a:latin typeface="Times New Roman" panose="02020603050405020304" pitchFamily="18" charset="0"/>
                <a:ea typeface="ＭＳ Ｐゴシック" charset="-128"/>
                <a:cs typeface="Times New Roman" panose="02020603050405020304" pitchFamily="18" charset="0"/>
              </a:rPr>
              <a:t>Смещение объектов проверок (расследований) в сторону дел, где потенциальный нарушитель нанес значительный индивидуальный ущерб (вне зависимости от социальных издержек) </a:t>
            </a:r>
          </a:p>
          <a:p>
            <a:pPr marL="342900" lvl="1" indent="-342900" defTabSz="457200" fontAlgn="base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ru-RU" sz="2000" dirty="0">
                <a:latin typeface="Times New Roman" panose="02020603050405020304" pitchFamily="18" charset="0"/>
                <a:ea typeface="ＭＳ Ｐゴシック" charset="-128"/>
                <a:cs typeface="Times New Roman" panose="02020603050405020304" pitchFamily="18" charset="0"/>
              </a:rPr>
              <a:t>Повышение санкций повышает стимулы </a:t>
            </a:r>
            <a:r>
              <a:rPr lang="ru-RU" sz="2000" dirty="0" smtClean="0">
                <a:latin typeface="Times New Roman" panose="02020603050405020304" pitchFamily="18" charset="0"/>
                <a:ea typeface="ＭＳ Ｐゴシック" charset="-128"/>
                <a:cs typeface="Times New Roman" panose="02020603050405020304" pitchFamily="18" charset="0"/>
              </a:rPr>
              <a:t>к </a:t>
            </a:r>
            <a:r>
              <a:rPr lang="ru-RU" sz="2000" dirty="0">
                <a:latin typeface="Times New Roman" panose="02020603050405020304" pitchFamily="18" charset="0"/>
                <a:ea typeface="ＭＳ Ｐゴシック" charset="-128"/>
                <a:cs typeface="Times New Roman" panose="02020603050405020304" pitchFamily="18" charset="0"/>
              </a:rPr>
              <a:t>жалобам </a:t>
            </a:r>
            <a:r>
              <a:rPr lang="ru-RU" sz="2000" dirty="0" smtClean="0">
                <a:latin typeface="Times New Roman" panose="02020603050405020304" pitchFamily="18" charset="0"/>
                <a:ea typeface="ＭＳ Ｐゴシック" charset="-128"/>
                <a:cs typeface="Times New Roman" panose="02020603050405020304" pitchFamily="18" charset="0"/>
              </a:rPr>
              <a:t>(в том числе недобросовестным)</a:t>
            </a:r>
            <a:endParaRPr lang="en-US" sz="2000" dirty="0">
              <a:latin typeface="Times New Roman" panose="02020603050405020304" pitchFamily="18" charset="0"/>
              <a:ea typeface="ＭＳ Ｐゴシック" charset="-128"/>
              <a:cs typeface="Times New Roman" panose="02020603050405020304" pitchFamily="18" charset="0"/>
            </a:endParaRPr>
          </a:p>
          <a:p>
            <a:pPr marL="342900" lvl="1" indent="-342900" defTabSz="457200" fontAlgn="base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ru-RU" sz="2000" dirty="0" smtClean="0">
                <a:latin typeface="Times New Roman" panose="02020603050405020304" pitchFamily="18" charset="0"/>
                <a:ea typeface="ＭＳ Ｐゴシック" charset="-128"/>
                <a:cs typeface="Times New Roman" panose="02020603050405020304" pitchFamily="18" charset="0"/>
              </a:rPr>
              <a:t>Рост числа жалоб приводит к росту ошибок обоих видов, при этом при «неправильной» настройке стимулов более существенно растут ошибки </a:t>
            </a:r>
            <a:r>
              <a:rPr lang="en-US" sz="2000" dirty="0" smtClean="0">
                <a:latin typeface="Times New Roman" panose="02020603050405020304" pitchFamily="18" charset="0"/>
                <a:ea typeface="ＭＳ Ｐゴシック" charset="-128"/>
                <a:cs typeface="Times New Roman" panose="02020603050405020304" pitchFamily="18" charset="0"/>
              </a:rPr>
              <a:t>I</a:t>
            </a:r>
            <a:r>
              <a:rPr lang="ru-RU" sz="2000" dirty="0" smtClean="0">
                <a:latin typeface="Times New Roman" panose="02020603050405020304" pitchFamily="18" charset="0"/>
                <a:ea typeface="ＭＳ Ｐゴシック" charset="-128"/>
                <a:cs typeface="Times New Roman" panose="02020603050405020304" pitchFamily="18" charset="0"/>
              </a:rPr>
              <a:t> рода  </a:t>
            </a:r>
            <a:endParaRPr lang="ru-RU" sz="2000" dirty="0">
              <a:latin typeface="Times New Roman" panose="02020603050405020304" pitchFamily="18" charset="0"/>
              <a:ea typeface="ＭＳ Ｐゴシック" charset="-128"/>
              <a:cs typeface="Times New Roman" panose="02020603050405020304" pitchFamily="18" charset="0"/>
            </a:endParaRPr>
          </a:p>
          <a:p>
            <a:pPr marL="342900" indent="-342900" defTabSz="457200" fontAlgn="base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ea typeface="ＭＳ Ｐゴシック" charset="-128"/>
                <a:cs typeface="Times New Roman" panose="02020603050405020304" pitchFamily="18" charset="0"/>
              </a:rPr>
              <a:t>Введение </a:t>
            </a:r>
            <a:r>
              <a:rPr lang="ru-RU" sz="2000" dirty="0">
                <a:latin typeface="Times New Roman" panose="02020603050405020304" pitchFamily="18" charset="0"/>
                <a:ea typeface="ＭＳ Ｐゴシック" charset="-128"/>
                <a:cs typeface="Times New Roman" panose="02020603050405020304" pitchFamily="18" charset="0"/>
              </a:rPr>
              <a:t>«взвешенного подхода» </a:t>
            </a:r>
            <a:r>
              <a:rPr lang="en-US" sz="2000" dirty="0">
                <a:latin typeface="Times New Roman" panose="02020603050405020304" pitchFamily="18" charset="0"/>
                <a:ea typeface="ＭＳ Ｐゴシック" charset="-128"/>
                <a:cs typeface="Times New Roman" panose="02020603050405020304" pitchFamily="18" charset="0"/>
              </a:rPr>
              <a:t>(rule of </a:t>
            </a:r>
            <a:r>
              <a:rPr lang="en-US" sz="2000" dirty="0" smtClean="0">
                <a:latin typeface="Times New Roman" panose="02020603050405020304" pitchFamily="18" charset="0"/>
                <a:ea typeface="ＭＳ Ｐゴシック" charset="-128"/>
                <a:cs typeface="Times New Roman" panose="02020603050405020304" pitchFamily="18" charset="0"/>
              </a:rPr>
              <a:t>reason)</a:t>
            </a:r>
            <a:r>
              <a:rPr lang="ru-RU" sz="2000" dirty="0">
                <a:latin typeface="Times New Roman" panose="02020603050405020304" pitchFamily="18" charset="0"/>
                <a:ea typeface="ＭＳ Ｐゴシック" charset="-128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ea typeface="ＭＳ Ｐゴシック" charset="-128"/>
                <a:cs typeface="Times New Roman" panose="02020603050405020304" pitchFamily="18" charset="0"/>
              </a:rPr>
              <a:t>повышает </a:t>
            </a:r>
            <a:r>
              <a:rPr lang="ru-RU" sz="2000" dirty="0">
                <a:latin typeface="Times New Roman" panose="02020603050405020304" pitchFamily="18" charset="0"/>
                <a:ea typeface="ＭＳ Ｐゴシック" charset="-128"/>
                <a:cs typeface="Times New Roman" panose="02020603050405020304" pitchFamily="18" charset="0"/>
              </a:rPr>
              <a:t>вероятность ошибок и в нашей модели – стимулы к жалобам обоего </a:t>
            </a:r>
            <a:r>
              <a:rPr lang="ru-RU" sz="2000" dirty="0" smtClean="0">
                <a:latin typeface="Times New Roman" panose="02020603050405020304" pitchFamily="18" charset="0"/>
                <a:ea typeface="ＭＳ Ｐゴシック" charset="-128"/>
                <a:cs typeface="Times New Roman" panose="02020603050405020304" pitchFamily="18" charset="0"/>
              </a:rPr>
              <a:t>типа</a:t>
            </a:r>
          </a:p>
        </p:txBody>
      </p:sp>
    </p:spTree>
    <p:extLst>
      <p:ext uri="{BB962C8B-B14F-4D97-AF65-F5344CB8AC3E}">
        <p14:creationId xmlns:p14="http://schemas.microsoft.com/office/powerpoint/2010/main" val="287481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itle 1"/>
          <p:cNvSpPr txBox="1">
            <a:spLocks/>
          </p:cNvSpPr>
          <p:nvPr/>
        </p:nvSpPr>
        <p:spPr bwMode="auto">
          <a:xfrm>
            <a:off x="1428750" y="257175"/>
            <a:ext cx="77152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FFFFFF"/>
                </a:solidFill>
                <a:latin typeface="Myriad Pro" pitchFamily="34" charset="0"/>
              </a:rPr>
              <a:t>Выводы, которые можно проверить эмпирически</a:t>
            </a:r>
            <a:endParaRPr lang="en-US" sz="2800" dirty="0">
              <a:solidFill>
                <a:srgbClr val="FFFFFF"/>
              </a:solidFill>
              <a:latin typeface="Myriad Pro" pitchFamily="34" charset="0"/>
            </a:endParaRPr>
          </a:p>
        </p:txBody>
      </p:sp>
      <p:sp>
        <p:nvSpPr>
          <p:cNvPr id="9220" name="Rectangle 9"/>
          <p:cNvSpPr>
            <a:spLocks noChangeArrowheads="1"/>
          </p:cNvSpPr>
          <p:nvPr/>
        </p:nvSpPr>
        <p:spPr bwMode="auto">
          <a:xfrm>
            <a:off x="7300913" y="2255838"/>
            <a:ext cx="6746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 pitchFamily="34" charset="0"/>
                <a:ea typeface="ＭＳ Ｐゴシック" charset="-128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9221" name="Rectangle 10"/>
          <p:cNvSpPr>
            <a:spLocks noChangeArrowheads="1"/>
          </p:cNvSpPr>
          <p:nvPr/>
        </p:nvSpPr>
        <p:spPr bwMode="auto">
          <a:xfrm>
            <a:off x="7300913" y="3967163"/>
            <a:ext cx="6746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 pitchFamily="34" charset="0"/>
                <a:ea typeface="ＭＳ Ｐゴシック" charset="-128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9222" name="Rectangle 11"/>
          <p:cNvSpPr>
            <a:spLocks noChangeArrowheads="1"/>
          </p:cNvSpPr>
          <p:nvPr/>
        </p:nvSpPr>
        <p:spPr bwMode="auto">
          <a:xfrm>
            <a:off x="7300913" y="5591175"/>
            <a:ext cx="6746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 pitchFamily="34" charset="0"/>
                <a:ea typeface="ＭＳ Ｐゴシック" charset="-128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9223" name="Rectangle 12"/>
          <p:cNvSpPr>
            <a:spLocks noChangeArrowheads="1"/>
          </p:cNvSpPr>
          <p:nvPr/>
        </p:nvSpPr>
        <p:spPr bwMode="auto">
          <a:xfrm>
            <a:off x="283042" y="1350546"/>
            <a:ext cx="8645525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defTabSz="457200" fontAlgn="base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ea typeface="ＭＳ Ｐゴシック" charset="-128"/>
                <a:cs typeface="Times New Roman" panose="02020603050405020304" pitchFamily="18" charset="0"/>
              </a:rPr>
              <a:t>Частный </a:t>
            </a:r>
            <a:r>
              <a:rPr lang="ru-RU" sz="2000" dirty="0" err="1" smtClean="0">
                <a:latin typeface="Times New Roman" panose="02020603050405020304" pitchFamily="18" charset="0"/>
                <a:ea typeface="ＭＳ Ｐゴシック" charset="-128"/>
                <a:cs typeface="Times New Roman" panose="02020603050405020304" pitchFamily="18" charset="0"/>
              </a:rPr>
              <a:t>инфорсмент</a:t>
            </a:r>
            <a:r>
              <a:rPr lang="ru-RU" sz="2000" dirty="0" smtClean="0">
                <a:latin typeface="Times New Roman" panose="02020603050405020304" pitchFamily="18" charset="0"/>
                <a:ea typeface="ＭＳ Ｐゴシック" charset="-128"/>
                <a:cs typeface="Times New Roman" panose="02020603050405020304" pitchFamily="18" charset="0"/>
              </a:rPr>
              <a:t> может быть эффективной заменой государственному при условии:</a:t>
            </a:r>
          </a:p>
          <a:p>
            <a:pPr marL="800100" lvl="1" indent="-342900" defTabSz="457200" fontAlgn="base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ea typeface="ＭＳ Ｐゴシック" charset="-128"/>
                <a:cs typeface="Times New Roman" panose="02020603050405020304" pitchFamily="18" charset="0"/>
              </a:rPr>
              <a:t>Низких издержек судебного разбирательства</a:t>
            </a:r>
          </a:p>
          <a:p>
            <a:pPr marL="800100" lvl="1" indent="-342900" defTabSz="457200" fontAlgn="base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ea typeface="ＭＳ Ｐゴシック" charset="-128"/>
                <a:cs typeface="Times New Roman" panose="02020603050405020304" pitchFamily="18" charset="0"/>
              </a:rPr>
              <a:t>Отсутствия существенных расхождений между частным ущербом и социальными издержками</a:t>
            </a:r>
          </a:p>
          <a:p>
            <a:pPr marL="800100" lvl="1" indent="-342900" defTabSz="457200" fontAlgn="base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ea typeface="ＭＳ Ｐゴシック" charset="-128"/>
                <a:cs typeface="Times New Roman" panose="02020603050405020304" pitchFamily="18" charset="0"/>
              </a:rPr>
              <a:t>Наличия реальной возможности компенсировать вред через судебную процедуру</a:t>
            </a:r>
          </a:p>
          <a:p>
            <a:pPr marL="342900" indent="-342900" defTabSz="457200" fontAlgn="base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ea typeface="ＭＳ Ｐゴシック" charset="-128"/>
                <a:cs typeface="Times New Roman" panose="02020603050405020304" pitchFamily="18" charset="0"/>
              </a:rPr>
              <a:t>Выбор модели </a:t>
            </a:r>
            <a:r>
              <a:rPr lang="ru-RU" sz="2000" dirty="0" err="1" smtClean="0">
                <a:latin typeface="Times New Roman" panose="02020603050405020304" pitchFamily="18" charset="0"/>
                <a:ea typeface="ＭＳ Ｐゴシック" charset="-128"/>
                <a:cs typeface="Times New Roman" panose="02020603050405020304" pitchFamily="18" charset="0"/>
              </a:rPr>
              <a:t>инфорсмента</a:t>
            </a:r>
            <a:r>
              <a:rPr lang="ru-RU" sz="2000" dirty="0" smtClean="0">
                <a:latin typeface="Times New Roman" panose="02020603050405020304" pitchFamily="18" charset="0"/>
                <a:ea typeface="ＭＳ Ｐゴシック" charset="-128"/>
                <a:cs typeface="Times New Roman" panose="02020603050405020304" pitchFamily="18" charset="0"/>
              </a:rPr>
              <a:t>  пострадавшим зависит, кроме того, от:</a:t>
            </a:r>
          </a:p>
          <a:p>
            <a:pPr marL="800100" lvl="1" indent="-342900" defTabSz="457200" fontAlgn="base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ea typeface="ＭＳ Ｐゴシック" charset="-128"/>
                <a:cs typeface="Times New Roman" panose="02020603050405020304" pitchFamily="18" charset="0"/>
              </a:rPr>
              <a:t>Соотношения причиненного вреда и вреда, который может быть предотвращен</a:t>
            </a:r>
          </a:p>
          <a:p>
            <a:pPr marL="800100" lvl="1" indent="-342900" defTabSz="457200" fontAlgn="base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ea typeface="ＭＳ Ｐゴシック" charset="-128"/>
                <a:cs typeface="Times New Roman" panose="02020603050405020304" pitchFamily="18" charset="0"/>
              </a:rPr>
              <a:t>Издержек сбора доказательств</a:t>
            </a:r>
          </a:p>
          <a:p>
            <a:pPr marL="285750" indent="-285750" defTabSz="457200" fontAlgn="base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ea typeface="ＭＳ Ｐゴシック" charset="-128"/>
                <a:cs typeface="Times New Roman" panose="02020603050405020304" pitchFamily="18" charset="0"/>
              </a:rPr>
              <a:t>В случае, если селективный государственный </a:t>
            </a:r>
            <a:r>
              <a:rPr lang="ru-RU" sz="2000" dirty="0" err="1" smtClean="0">
                <a:latin typeface="Times New Roman" panose="02020603050405020304" pitchFamily="18" charset="0"/>
                <a:ea typeface="ＭＳ Ｐゴシック" charset="-128"/>
                <a:cs typeface="Times New Roman" panose="02020603050405020304" pitchFamily="18" charset="0"/>
              </a:rPr>
              <a:t>инфорсмент</a:t>
            </a:r>
            <a:r>
              <a:rPr lang="ru-RU" sz="2000" dirty="0" smtClean="0">
                <a:latin typeface="Times New Roman" panose="02020603050405020304" pitchFamily="18" charset="0"/>
                <a:ea typeface="ＭＳ Ｐゴシック" charset="-128"/>
                <a:cs typeface="Times New Roman" panose="02020603050405020304" pitchFamily="18" charset="0"/>
              </a:rPr>
              <a:t> является предпочтительным для пострадавшего, возникают эффекты роста числа жалоб, увеличения числа дел с индивидуальными эффектами, роста числа ошибок </a:t>
            </a:r>
            <a:r>
              <a:rPr lang="en-US" sz="2000" dirty="0" smtClean="0">
                <a:latin typeface="Times New Roman" panose="02020603050405020304" pitchFamily="18" charset="0"/>
                <a:ea typeface="ＭＳ Ｐゴシック" charset="-128"/>
                <a:cs typeface="Times New Roman" panose="02020603050405020304" pitchFamily="18" charset="0"/>
              </a:rPr>
              <a:t>I </a:t>
            </a:r>
            <a:r>
              <a:rPr lang="ru-RU" sz="2000" dirty="0" smtClean="0">
                <a:latin typeface="Times New Roman" panose="02020603050405020304" pitchFamily="18" charset="0"/>
                <a:ea typeface="ＭＳ Ｐゴシック" charset="-128"/>
                <a:cs typeface="Times New Roman" panose="02020603050405020304" pitchFamily="18" charset="0"/>
              </a:rPr>
              <a:t>рода и снижения  сдерживающего эффекта</a:t>
            </a:r>
            <a:endParaRPr lang="ru-RU" sz="2000" dirty="0">
              <a:latin typeface="Times New Roman" panose="02020603050405020304" pitchFamily="18" charset="0"/>
              <a:ea typeface="ＭＳ Ｐゴシック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061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itle 1"/>
          <p:cNvSpPr txBox="1">
            <a:spLocks/>
          </p:cNvSpPr>
          <p:nvPr/>
        </p:nvSpPr>
        <p:spPr bwMode="auto">
          <a:xfrm>
            <a:off x="1428750" y="257175"/>
            <a:ext cx="77152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FFFFFF"/>
                </a:solidFill>
                <a:latin typeface="Myriad Pro" pitchFamily="34" charset="0"/>
              </a:rPr>
              <a:t>Законодательство о защите прав потребителей</a:t>
            </a:r>
            <a:endParaRPr lang="en-US" sz="2800" dirty="0">
              <a:solidFill>
                <a:srgbClr val="FFFFFF"/>
              </a:solidFill>
              <a:latin typeface="Myriad Pro" pitchFamily="34" charset="0"/>
            </a:endParaRPr>
          </a:p>
        </p:txBody>
      </p:sp>
      <p:sp>
        <p:nvSpPr>
          <p:cNvPr id="9220" name="Rectangle 9"/>
          <p:cNvSpPr>
            <a:spLocks noChangeArrowheads="1"/>
          </p:cNvSpPr>
          <p:nvPr/>
        </p:nvSpPr>
        <p:spPr bwMode="auto">
          <a:xfrm>
            <a:off x="7300913" y="2255838"/>
            <a:ext cx="6746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 pitchFamily="34" charset="0"/>
                <a:ea typeface="ＭＳ Ｐゴシック" charset="-128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9221" name="Rectangle 10"/>
          <p:cNvSpPr>
            <a:spLocks noChangeArrowheads="1"/>
          </p:cNvSpPr>
          <p:nvPr/>
        </p:nvSpPr>
        <p:spPr bwMode="auto">
          <a:xfrm>
            <a:off x="7300913" y="3967163"/>
            <a:ext cx="6746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 pitchFamily="34" charset="0"/>
                <a:ea typeface="ＭＳ Ｐゴシック" charset="-128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9222" name="Rectangle 11"/>
          <p:cNvSpPr>
            <a:spLocks noChangeArrowheads="1"/>
          </p:cNvSpPr>
          <p:nvPr/>
        </p:nvSpPr>
        <p:spPr bwMode="auto">
          <a:xfrm>
            <a:off x="7300913" y="5591175"/>
            <a:ext cx="6746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 pitchFamily="34" charset="0"/>
                <a:ea typeface="ＭＳ Ｐゴシック" charset="-128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263582" y="1268760"/>
            <a:ext cx="707245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рассмотрения дел о защите прав потребителей </a:t>
            </a:r>
          </a:p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судами общей юрисдикции (по первой инстанции</a:t>
            </a:r>
            <a:r>
              <a:rPr lang="ru-RU" sz="2000" b="1" dirty="0">
                <a:solidFill>
                  <a:srgbClr val="0070C0"/>
                </a:solidFill>
                <a:latin typeface="Arial" charset="0"/>
                <a:cs typeface="Times New Roman" pitchFamily="18" charset="0"/>
              </a:rPr>
              <a:t>)</a:t>
            </a:r>
            <a:endParaRPr lang="ru-RU" sz="2000" b="1" dirty="0">
              <a:solidFill>
                <a:srgbClr val="0070C0"/>
              </a:solidFill>
              <a:latin typeface="Arial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6338270"/>
              </p:ext>
            </p:extLst>
          </p:nvPr>
        </p:nvGraphicFramePr>
        <p:xfrm>
          <a:off x="107505" y="2110804"/>
          <a:ext cx="8928992" cy="46466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279"/>
                <a:gridCol w="1080120"/>
                <a:gridCol w="1080120"/>
                <a:gridCol w="936104"/>
                <a:gridCol w="1008112"/>
                <a:gridCol w="1152128"/>
                <a:gridCol w="1152129"/>
              </a:tblGrid>
              <a:tr h="1880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2008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2009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/>
                </a:tc>
              </a:tr>
              <a:tr h="3760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дел оконченных, ед.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136,72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160,81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232,24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391,60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300,88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371,87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</a:tr>
              <a:tr h="4904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Рассмотрено дел с вынесением решения, ед.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92,49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115,71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150,63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296,72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232,13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298,05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</a:tr>
              <a:tr h="3269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Удовлетворены требования, ед.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78,66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100,53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127,97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258,39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205,21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261,39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</a:tr>
              <a:tr h="8174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по удовлетворенным искам (включая моральный ущерб), </a:t>
                      </a:r>
                      <a:r>
                        <a:rPr lang="ru-RU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млн.руб</a:t>
                      </a: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5580,69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16703,75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12786,52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13309,91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13349,29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23135,72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</a:tr>
              <a:tr h="5216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удовлетворенных исков в общем числе оконченных, %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67,7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64,9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75,8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</a:tr>
              <a:tr h="5760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удовлетворенных исков в общем числе рассмотренных, %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86,9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87,1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88,4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87,7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</a:tr>
              <a:tr h="4904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на один удовлетворенный иск, </a:t>
                      </a:r>
                      <a:r>
                        <a:rPr lang="ru-RU" sz="160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тыс.руб</a:t>
                      </a: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./ Евро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70,95/1,8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166,17/ 4,3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99,92/ 2,6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51,51/1,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65,05/1,6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88,51/2,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982" marR="45982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5762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itle 1"/>
          <p:cNvSpPr txBox="1">
            <a:spLocks/>
          </p:cNvSpPr>
          <p:nvPr/>
        </p:nvSpPr>
        <p:spPr bwMode="auto">
          <a:xfrm>
            <a:off x="1428750" y="257175"/>
            <a:ext cx="77152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FFFFFF"/>
                </a:solidFill>
                <a:latin typeface="Myriad Pro" pitchFamily="34" charset="0"/>
              </a:rPr>
              <a:t>Законодательство о защите прав потребителей</a:t>
            </a:r>
            <a:endParaRPr lang="en-US" sz="2800" dirty="0">
              <a:solidFill>
                <a:srgbClr val="FFFFFF"/>
              </a:solidFill>
              <a:latin typeface="Myriad Pro" pitchFamily="34" charset="0"/>
            </a:endParaRPr>
          </a:p>
        </p:txBody>
      </p:sp>
      <p:sp>
        <p:nvSpPr>
          <p:cNvPr id="9220" name="Rectangle 9"/>
          <p:cNvSpPr>
            <a:spLocks noChangeArrowheads="1"/>
          </p:cNvSpPr>
          <p:nvPr/>
        </p:nvSpPr>
        <p:spPr bwMode="auto">
          <a:xfrm>
            <a:off x="7300913" y="2255838"/>
            <a:ext cx="6746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 pitchFamily="34" charset="0"/>
                <a:ea typeface="ＭＳ Ｐゴシック" charset="-128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9221" name="Rectangle 10"/>
          <p:cNvSpPr>
            <a:spLocks noChangeArrowheads="1"/>
          </p:cNvSpPr>
          <p:nvPr/>
        </p:nvSpPr>
        <p:spPr bwMode="auto">
          <a:xfrm>
            <a:off x="7300913" y="3967163"/>
            <a:ext cx="6746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 pitchFamily="34" charset="0"/>
                <a:ea typeface="ＭＳ Ｐゴシック" charset="-128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9222" name="Rectangle 11"/>
          <p:cNvSpPr>
            <a:spLocks noChangeArrowheads="1"/>
          </p:cNvSpPr>
          <p:nvPr/>
        </p:nvSpPr>
        <p:spPr bwMode="auto">
          <a:xfrm>
            <a:off x="7300913" y="5591175"/>
            <a:ext cx="6746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latin typeface="Myriad Pro" pitchFamily="34" charset="0"/>
                <a:ea typeface="ＭＳ Ｐゴシック" charset="-128"/>
              </a:rPr>
              <a:t>фото</a:t>
            </a:r>
            <a:endParaRPr lang="en-US">
              <a:solidFill>
                <a:srgbClr val="FFFFFF"/>
              </a:solidFill>
              <a:latin typeface="Arial" charset="0"/>
              <a:ea typeface="ＭＳ Ｐゴシック" charset="-128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3377702"/>
              </p:ext>
            </p:extLst>
          </p:nvPr>
        </p:nvGraphicFramePr>
        <p:xfrm>
          <a:off x="467543" y="2047853"/>
          <a:ext cx="8424936" cy="23621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89315"/>
                <a:gridCol w="1043455"/>
                <a:gridCol w="1082102"/>
                <a:gridCol w="927516"/>
                <a:gridCol w="927516"/>
                <a:gridCol w="927516"/>
                <a:gridCol w="927516"/>
              </a:tblGrid>
              <a:tr h="340313"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2008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2009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2010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2011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2012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2013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34031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обращений граждан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157472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190375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225531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262543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280587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321665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34031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проверок всего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176609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142492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136335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144478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147274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139187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34031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внеплановых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101429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70975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68067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84033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73537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73915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66060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нарушений на одну проверку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1,28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1,41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1,56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1,63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2,01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2,3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34031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штрафы (млн. руб.)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457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592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55342"/>
              </p:ext>
            </p:extLst>
          </p:nvPr>
        </p:nvGraphicFramePr>
        <p:xfrm>
          <a:off x="467544" y="4856163"/>
          <a:ext cx="3096344" cy="1104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04597"/>
                <a:gridCol w="891747"/>
              </a:tblGrid>
              <a:tr h="390525">
                <a:tc gridSpan="2">
                  <a:txBody>
                    <a:bodyPr/>
                    <a:lstStyle/>
                    <a:p>
                      <a:pPr algn="just" fontAlgn="auto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 рассмотрения обращений граждан (2013)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дано разъяснений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66,40%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проверки и расследования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15%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направлено в другие органы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18,60%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8485281"/>
              </p:ext>
            </p:extLst>
          </p:nvPr>
        </p:nvGraphicFramePr>
        <p:xfrm>
          <a:off x="4427984" y="4856163"/>
          <a:ext cx="3168352" cy="15841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58294"/>
                <a:gridCol w="910058"/>
              </a:tblGrid>
              <a:tr h="622355"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структура нарушений (2013)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  <a:tr h="32060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информация (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ст.8-10, 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12)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36%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32060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безопасность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(ст.7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3%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32060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качество (ст.4)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6%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1672464" y="1268760"/>
            <a:ext cx="625472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</a:t>
            </a:r>
            <a:r>
              <a:rPr lang="ru-RU" sz="2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Роспотребнадзора</a:t>
            </a: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части контроля </a:t>
            </a:r>
          </a:p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соблюдением потребительского законодательства</a:t>
            </a:r>
            <a:endParaRPr lang="ru-RU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63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itle 1"/>
          <p:cNvSpPr txBox="1">
            <a:spLocks/>
          </p:cNvSpPr>
          <p:nvPr/>
        </p:nvSpPr>
        <p:spPr bwMode="auto">
          <a:xfrm>
            <a:off x="1428750" y="257175"/>
            <a:ext cx="77152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FFFFFF"/>
                </a:solidFill>
                <a:latin typeface="Myriad Pro" pitchFamily="34" charset="0"/>
              </a:rPr>
              <a:t>Трудовое законодательство</a:t>
            </a:r>
            <a:endParaRPr lang="en-US" sz="2800" dirty="0">
              <a:solidFill>
                <a:srgbClr val="FFFFFF"/>
              </a:solidFill>
              <a:latin typeface="Myriad Pro" pitchFamily="34" charset="0"/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826977" y="1340768"/>
            <a:ext cx="792973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рассмотрения трудовых споров (по первой инстанции)</a:t>
            </a: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1310056"/>
              </p:ext>
            </p:extLst>
          </p:nvPr>
        </p:nvGraphicFramePr>
        <p:xfrm>
          <a:off x="179512" y="1817688"/>
          <a:ext cx="8578725" cy="43583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39143"/>
                <a:gridCol w="1129696"/>
                <a:gridCol w="898693"/>
                <a:gridCol w="1291081"/>
                <a:gridCol w="1126531"/>
                <a:gridCol w="939831"/>
                <a:gridCol w="1053750"/>
              </a:tblGrid>
              <a:tr h="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2008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2009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2010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2011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2012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2013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</a:tr>
              <a:tr h="18234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дел оконченных, шт.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505715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915 716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864 635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715083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646557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595474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</a:tr>
              <a:tr h="30086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Рассмотрено дел с вынесением решения, шт.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442562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823390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766 901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635142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567416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523805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</a:tr>
              <a:tr h="18234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Удовлетворены требования, шт.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406437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781 203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701342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596816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532280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491060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</a:tr>
              <a:tr h="30086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по удовлетворенным искам, тыс.руб.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10 409 891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27181842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21986698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17772227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15597079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15712051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</a:tr>
              <a:tr h="30086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удовлетворенных исков в общем числе оконченных, %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87,5%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89,9%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88,7%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83,5%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82,3%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82,5%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</a:tr>
              <a:tr h="30086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удовлетворенных исков в общем числе рассмотренных, %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91,8%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94,9%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91,5%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94,0%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93,8%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93,7%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</a:tr>
              <a:tr h="30086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на один удовлетворенный иск, тыс.руб.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25,61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34,79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31,35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29,78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29,30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32,00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</a:tr>
              <a:tr h="15498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 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</a:tr>
              <a:tr h="15498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 восстановлении на работе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59,12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60,8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65,22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55,93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60,7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17" marR="9117" marT="9117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762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itle 1"/>
          <p:cNvSpPr txBox="1">
            <a:spLocks/>
          </p:cNvSpPr>
          <p:nvPr/>
        </p:nvSpPr>
        <p:spPr bwMode="auto">
          <a:xfrm>
            <a:off x="1428750" y="257175"/>
            <a:ext cx="77152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FFFFFF"/>
                </a:solidFill>
                <a:latin typeface="Myriad Pro" pitchFamily="34" charset="0"/>
              </a:rPr>
              <a:t>Трудовое законодательство</a:t>
            </a:r>
            <a:endParaRPr lang="en-US" sz="2800" dirty="0">
              <a:solidFill>
                <a:srgbClr val="FFFFFF"/>
              </a:solidFill>
              <a:latin typeface="Myriad Pro" pitchFamily="34" charset="0"/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3348399" y="1340768"/>
            <a:ext cx="288688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</a:t>
            </a:r>
            <a:r>
              <a:rPr lang="ru-RU" sz="2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Роструда</a:t>
            </a:r>
            <a:endParaRPr lang="ru-RU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9687472"/>
              </p:ext>
            </p:extLst>
          </p:nvPr>
        </p:nvGraphicFramePr>
        <p:xfrm>
          <a:off x="755576" y="2204864"/>
          <a:ext cx="7632848" cy="30708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79844"/>
                <a:gridCol w="1352924"/>
                <a:gridCol w="1150617"/>
                <a:gridCol w="1049463"/>
              </a:tblGrid>
              <a:tr h="39090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2010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2011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2012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39090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проверок всего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182734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156173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135309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9090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внеплановых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133360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120465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100632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9090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проверок с выявленными нарушениями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142431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119502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103267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9090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штрафов, тыс. руб.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503881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588395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569225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9090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проверок с выявленными нарушениями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77,9%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76,5%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76,3%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39090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штраф на одну проверку с нарушениями, тыс. руб.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3,54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4,92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5,51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1937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itle 1"/>
          <p:cNvSpPr txBox="1">
            <a:spLocks/>
          </p:cNvSpPr>
          <p:nvPr/>
        </p:nvSpPr>
        <p:spPr bwMode="auto">
          <a:xfrm>
            <a:off x="1428750" y="257175"/>
            <a:ext cx="77152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FFFFFF"/>
                </a:solidFill>
                <a:latin typeface="Myriad Pro" pitchFamily="34" charset="0"/>
              </a:rPr>
              <a:t>Антимонопольное законодательство</a:t>
            </a:r>
            <a:endParaRPr lang="en-US" sz="2800" dirty="0">
              <a:solidFill>
                <a:srgbClr val="FFFFFF"/>
              </a:solidFill>
              <a:latin typeface="Myriad Pro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4042140"/>
              </p:ext>
            </p:extLst>
          </p:nvPr>
        </p:nvGraphicFramePr>
        <p:xfrm>
          <a:off x="539552" y="1412776"/>
          <a:ext cx="8136904" cy="4639387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3661520"/>
                <a:gridCol w="894562"/>
                <a:gridCol w="895420"/>
                <a:gridCol w="894562"/>
                <a:gridCol w="895420"/>
                <a:gridCol w="895420"/>
              </a:tblGrid>
              <a:tr h="2657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2008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2009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657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Зарегистрировано</a:t>
                      </a:r>
                      <a:r>
                        <a:rPr lang="ru-RU" sz="1600" b="0" baseline="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жалоб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10704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16595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23048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27063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27347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657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Начато</a:t>
                      </a:r>
                      <a:r>
                        <a:rPr lang="ru-RU" sz="1600" b="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расследований</a:t>
                      </a:r>
                      <a:r>
                        <a:rPr lang="en-GB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6541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9664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11431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11276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10009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657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Вынесено</a:t>
                      </a:r>
                      <a:r>
                        <a:rPr lang="ru-RU" sz="1600" b="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решений</a:t>
                      </a:r>
                      <a:r>
                        <a:rPr lang="en-GB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3993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6864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8168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9064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8173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5220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Обжаловано</a:t>
                      </a:r>
                      <a:r>
                        <a:rPr lang="ru-RU" sz="1600" b="0" baseline="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решений в суде первой инстанции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n.a</a:t>
                      </a: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2657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3770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4434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5746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5220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Удовлетворено исков в суде первой инстанции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n.a.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1057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1390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1708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1935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5220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Подано апелляций на решения судов первой инстанции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n.a.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2090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3984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4926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5220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Удовлетворено апелляций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n.a.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437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7910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Подано кассационных жалоб на решения апелляционных судов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n.a.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1568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2198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2224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2780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5220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Удовлетворено</a:t>
                      </a:r>
                      <a:r>
                        <a:rPr lang="ru-RU" sz="1600" b="0" baseline="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кассационных жалоб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n.a.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268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306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7830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16632"/>
            <a:ext cx="7355160" cy="1143000"/>
          </a:xfrm>
        </p:spPr>
        <p:txBody>
          <a:bodyPr>
            <a:normAutofit/>
          </a:bodyPr>
          <a:lstStyle/>
          <a:p>
            <a:pPr algn="l"/>
            <a:r>
              <a:rPr lang="ru-RU" sz="3200" dirty="0" smtClean="0">
                <a:solidFill>
                  <a:srgbClr val="FFFFFF"/>
                </a:solidFill>
              </a:rPr>
              <a:t>Эмпирическая проверка: гипотезы</a:t>
            </a:r>
            <a:endParaRPr lang="ru-RU" sz="3200" dirty="0">
              <a:solidFill>
                <a:srgbClr val="FFFFFF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4143839"/>
              </p:ext>
            </p:extLst>
          </p:nvPr>
        </p:nvGraphicFramePr>
        <p:xfrm>
          <a:off x="755576" y="1556792"/>
          <a:ext cx="7931226" cy="4419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32248"/>
                <a:gridCol w="2592288"/>
                <a:gridCol w="3106690"/>
              </a:tblGrid>
              <a:tr h="640080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Georgia"/>
                          <a:cs typeface="Georgia"/>
                        </a:rPr>
                        <a:t>Зависимые переменные</a:t>
                      </a:r>
                      <a:endParaRPr lang="ru-RU" b="1" dirty="0">
                        <a:latin typeface="Georgia"/>
                        <a:cs typeface="Georgia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Georgia"/>
                          <a:cs typeface="Georgia"/>
                        </a:rPr>
                        <a:t>Процедурные объяснения</a:t>
                      </a:r>
                      <a:endParaRPr lang="ru-RU" b="1" dirty="0">
                        <a:latin typeface="Georgia"/>
                        <a:cs typeface="Georgi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Georgia"/>
                          <a:cs typeface="Georgia"/>
                        </a:rPr>
                        <a:t>Экономические объяснения</a:t>
                      </a:r>
                      <a:endParaRPr lang="ru-RU" b="1" dirty="0">
                        <a:latin typeface="Georgia"/>
                        <a:cs typeface="Georgi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521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Georgia"/>
                          <a:cs typeface="Georgia"/>
                        </a:rPr>
                        <a:t>Начато</a:t>
                      </a:r>
                      <a:r>
                        <a:rPr lang="ru-RU" sz="1400" baseline="0" dirty="0" smtClean="0">
                          <a:latin typeface="Georgia"/>
                          <a:cs typeface="Georgia"/>
                        </a:rPr>
                        <a:t> расследований</a:t>
                      </a:r>
                      <a:endParaRPr lang="ru-RU" sz="1400" dirty="0">
                        <a:latin typeface="Georgia"/>
                        <a:cs typeface="Georgia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aseline="0" dirty="0" smtClean="0">
                          <a:latin typeface="Georgia"/>
                          <a:cs typeface="Georgia"/>
                        </a:rPr>
                        <a:t>Число жалоб</a:t>
                      </a:r>
                      <a:r>
                        <a:rPr lang="en-US" sz="1400" baseline="0" dirty="0" smtClean="0">
                          <a:latin typeface="Georgia"/>
                          <a:cs typeface="Georgia"/>
                        </a:rPr>
                        <a:t> (+)</a:t>
                      </a:r>
                      <a:endParaRPr lang="ru-RU" sz="1400" dirty="0">
                        <a:latin typeface="Georgia"/>
                        <a:cs typeface="Georgi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aseline="0" dirty="0" smtClean="0">
                          <a:latin typeface="Georgia"/>
                          <a:cs typeface="Georgia"/>
                        </a:rPr>
                        <a:t>ВРП</a:t>
                      </a:r>
                      <a:r>
                        <a:rPr lang="en-US" sz="1400" baseline="0" dirty="0" smtClean="0">
                          <a:latin typeface="Georgia"/>
                          <a:cs typeface="Georgia"/>
                        </a:rPr>
                        <a:t> (-)</a:t>
                      </a:r>
                    </a:p>
                    <a:p>
                      <a:r>
                        <a:rPr lang="ru-RU" sz="1400" baseline="0" dirty="0" smtClean="0">
                          <a:latin typeface="Georgia"/>
                          <a:cs typeface="Georgia"/>
                        </a:rPr>
                        <a:t>ВРП на душу населения</a:t>
                      </a:r>
                      <a:r>
                        <a:rPr lang="en-US" sz="1400" baseline="0" dirty="0" smtClean="0">
                          <a:latin typeface="Georgia"/>
                          <a:cs typeface="Georgia"/>
                        </a:rPr>
                        <a:t> (-)</a:t>
                      </a:r>
                    </a:p>
                    <a:p>
                      <a:r>
                        <a:rPr lang="ru-RU" sz="1400" baseline="0" dirty="0" smtClean="0">
                          <a:latin typeface="Georgia"/>
                          <a:cs typeface="Georgia"/>
                        </a:rPr>
                        <a:t>Доля промышленности в ВРП</a:t>
                      </a:r>
                      <a:r>
                        <a:rPr lang="en-US" sz="1400" baseline="0" dirty="0" smtClean="0">
                          <a:latin typeface="Georgia"/>
                          <a:cs typeface="Georgia"/>
                        </a:rPr>
                        <a:t> (+)</a:t>
                      </a:r>
                      <a:endParaRPr lang="ru-RU" sz="1400" dirty="0">
                        <a:latin typeface="Georgia"/>
                        <a:cs typeface="Georgi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521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Georgia"/>
                          <a:cs typeface="Georgia"/>
                        </a:rPr>
                        <a:t>Начато</a:t>
                      </a:r>
                      <a:r>
                        <a:rPr lang="ru-RU" sz="1400" baseline="0" dirty="0" smtClean="0">
                          <a:latin typeface="Georgia"/>
                          <a:cs typeface="Georgia"/>
                        </a:rPr>
                        <a:t> расследований по инициативе антимонопольных органов</a:t>
                      </a:r>
                      <a:endParaRPr lang="ru-RU" sz="1400" dirty="0">
                        <a:latin typeface="Georgia"/>
                        <a:cs typeface="Georgia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Georgia"/>
                          <a:cs typeface="Georgia"/>
                        </a:rPr>
                        <a:t>Число</a:t>
                      </a:r>
                      <a:r>
                        <a:rPr lang="ru-RU" sz="1400" baseline="0" dirty="0" smtClean="0">
                          <a:latin typeface="Georgia"/>
                          <a:cs typeface="Georgia"/>
                        </a:rPr>
                        <a:t> жалоб</a:t>
                      </a:r>
                      <a:r>
                        <a:rPr lang="en-US" sz="1400" dirty="0" smtClean="0">
                          <a:latin typeface="Georgia"/>
                          <a:cs typeface="Georgia"/>
                        </a:rPr>
                        <a:t> (+)</a:t>
                      </a:r>
                      <a:endParaRPr lang="ru-RU" sz="1400" dirty="0">
                        <a:latin typeface="Georgia"/>
                        <a:cs typeface="Georgi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aseline="0" dirty="0" smtClean="0">
                          <a:latin typeface="Georgia"/>
                          <a:cs typeface="Georgia"/>
                        </a:rPr>
                        <a:t>ВРП</a:t>
                      </a:r>
                      <a:r>
                        <a:rPr lang="en-US" sz="1400" baseline="0" dirty="0" smtClean="0">
                          <a:latin typeface="Georgia"/>
                          <a:cs typeface="Georgia"/>
                        </a:rPr>
                        <a:t> (-)</a:t>
                      </a:r>
                    </a:p>
                    <a:p>
                      <a:r>
                        <a:rPr lang="ru-RU" sz="1400" baseline="0" dirty="0" smtClean="0">
                          <a:latin typeface="Georgia"/>
                          <a:cs typeface="Georgia"/>
                        </a:rPr>
                        <a:t>ВРП на душу населения</a:t>
                      </a:r>
                      <a:r>
                        <a:rPr lang="en-US" sz="1400" baseline="0" dirty="0" smtClean="0">
                          <a:latin typeface="Georgia"/>
                          <a:cs typeface="Georgia"/>
                        </a:rPr>
                        <a:t> (-)</a:t>
                      </a:r>
                    </a:p>
                    <a:p>
                      <a:r>
                        <a:rPr lang="ru-RU" sz="1400" baseline="0" dirty="0" smtClean="0">
                          <a:latin typeface="Georgia"/>
                          <a:cs typeface="Georgia"/>
                        </a:rPr>
                        <a:t>Доля промышленности в ВРП</a:t>
                      </a:r>
                      <a:r>
                        <a:rPr lang="en-US" sz="1400" baseline="0" dirty="0" smtClean="0">
                          <a:latin typeface="Georgia"/>
                          <a:cs typeface="Georgia"/>
                        </a:rPr>
                        <a:t> (+)</a:t>
                      </a:r>
                      <a:endParaRPr lang="ru-RU" sz="1400" dirty="0">
                        <a:latin typeface="Georgia"/>
                        <a:cs typeface="Georgi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521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Georgia"/>
                          <a:cs typeface="Georgia"/>
                        </a:rPr>
                        <a:t>Отношение</a:t>
                      </a:r>
                      <a:r>
                        <a:rPr lang="ru-RU" sz="1400" baseline="0" dirty="0" smtClean="0">
                          <a:latin typeface="Georgia"/>
                          <a:cs typeface="Georgia"/>
                        </a:rPr>
                        <a:t> числа решений к числу расследований</a:t>
                      </a:r>
                      <a:endParaRPr lang="ru-RU" sz="1400" dirty="0">
                        <a:latin typeface="Georgia"/>
                        <a:cs typeface="Georgia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Georgia"/>
                          <a:cs typeface="Georgia"/>
                        </a:rPr>
                        <a:t>Число</a:t>
                      </a:r>
                      <a:r>
                        <a:rPr lang="ru-RU" sz="1400" baseline="0" dirty="0" smtClean="0">
                          <a:latin typeface="Georgia"/>
                          <a:cs typeface="Georgia"/>
                        </a:rPr>
                        <a:t> расследований</a:t>
                      </a:r>
                      <a:r>
                        <a:rPr lang="en-US" sz="1400" dirty="0" smtClean="0">
                          <a:latin typeface="Georgia"/>
                          <a:cs typeface="Georgia"/>
                        </a:rPr>
                        <a:t> (+)</a:t>
                      </a:r>
                    </a:p>
                    <a:p>
                      <a:r>
                        <a:rPr lang="ru-RU" sz="1400" baseline="0" dirty="0" smtClean="0">
                          <a:latin typeface="Georgia"/>
                          <a:cs typeface="Georgia"/>
                        </a:rPr>
                        <a:t>Доля расследований по инициативе УФАС</a:t>
                      </a:r>
                      <a:r>
                        <a:rPr lang="en-US" sz="1400" baseline="0" dirty="0" smtClean="0">
                          <a:latin typeface="Georgia"/>
                          <a:cs typeface="Georgia"/>
                        </a:rPr>
                        <a:t> (+)</a:t>
                      </a:r>
                      <a:endParaRPr lang="ru-RU" sz="1400" dirty="0">
                        <a:latin typeface="Georgia"/>
                        <a:cs typeface="Georgi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aseline="0" dirty="0" smtClean="0">
                          <a:latin typeface="Georgia"/>
                          <a:cs typeface="Georgia"/>
                        </a:rPr>
                        <a:t>ВРП</a:t>
                      </a:r>
                      <a:r>
                        <a:rPr lang="en-US" sz="1400" baseline="0" dirty="0" smtClean="0">
                          <a:latin typeface="Georgia"/>
                          <a:cs typeface="Georgia"/>
                        </a:rPr>
                        <a:t> (-)</a:t>
                      </a:r>
                    </a:p>
                    <a:p>
                      <a:r>
                        <a:rPr lang="ru-RU" sz="1400" baseline="0" dirty="0" smtClean="0">
                          <a:latin typeface="Georgia"/>
                          <a:cs typeface="Georgia"/>
                        </a:rPr>
                        <a:t>ВРП на душу населения</a:t>
                      </a:r>
                      <a:r>
                        <a:rPr lang="en-US" sz="1400" baseline="0" dirty="0" smtClean="0">
                          <a:latin typeface="Georgia"/>
                          <a:cs typeface="Georgia"/>
                        </a:rPr>
                        <a:t> (-)</a:t>
                      </a:r>
                    </a:p>
                    <a:p>
                      <a:r>
                        <a:rPr lang="ru-RU" sz="1400" baseline="0" dirty="0" smtClean="0">
                          <a:latin typeface="Georgia"/>
                          <a:cs typeface="Georgia"/>
                        </a:rPr>
                        <a:t>Доля промышленности в ВРП</a:t>
                      </a:r>
                      <a:r>
                        <a:rPr lang="en-US" sz="1400" baseline="0" dirty="0" smtClean="0">
                          <a:latin typeface="Georgia"/>
                          <a:cs typeface="Georgia"/>
                        </a:rPr>
                        <a:t> (+)</a:t>
                      </a:r>
                      <a:endParaRPr lang="ru-RU" sz="1400" dirty="0">
                        <a:latin typeface="Georgia"/>
                        <a:cs typeface="Georgi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521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Georgia"/>
                          <a:cs typeface="Georgia"/>
                        </a:rPr>
                        <a:t>Число</a:t>
                      </a:r>
                      <a:r>
                        <a:rPr lang="ru-RU" sz="1400" baseline="0" dirty="0" smtClean="0">
                          <a:latin typeface="Georgia"/>
                          <a:cs typeface="Georgia"/>
                        </a:rPr>
                        <a:t> жалоб</a:t>
                      </a:r>
                      <a:endParaRPr lang="ru-RU" sz="1400" dirty="0">
                        <a:latin typeface="Georgia"/>
                        <a:cs typeface="Georgia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aseline="0" dirty="0" smtClean="0">
                          <a:latin typeface="Georgia"/>
                          <a:cs typeface="Georgia"/>
                        </a:rPr>
                        <a:t>Число расследований в предыдущем периоде</a:t>
                      </a:r>
                      <a:r>
                        <a:rPr lang="en-US" sz="1400" dirty="0" smtClean="0">
                          <a:latin typeface="Georgia"/>
                          <a:cs typeface="Georgia"/>
                        </a:rPr>
                        <a:t> (+)</a:t>
                      </a:r>
                    </a:p>
                    <a:p>
                      <a:r>
                        <a:rPr lang="ru-RU" sz="1400" dirty="0" smtClean="0">
                          <a:latin typeface="Georgia"/>
                          <a:cs typeface="Georgia"/>
                        </a:rPr>
                        <a:t>Отношение</a:t>
                      </a:r>
                      <a:r>
                        <a:rPr lang="ru-RU" sz="1400" baseline="0" dirty="0" smtClean="0">
                          <a:latin typeface="Georgia"/>
                          <a:cs typeface="Georgia"/>
                        </a:rPr>
                        <a:t> числа вынесенных предписаний к числу расследований в предыдущем периоде</a:t>
                      </a:r>
                      <a:r>
                        <a:rPr lang="en-US" sz="1400" dirty="0" smtClean="0">
                          <a:latin typeface="Georgia"/>
                          <a:cs typeface="Georgia"/>
                        </a:rPr>
                        <a:t>(+)</a:t>
                      </a:r>
                      <a:endParaRPr lang="ru-RU" sz="1400" dirty="0">
                        <a:latin typeface="Georgia"/>
                        <a:cs typeface="Georgi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aseline="0" dirty="0" smtClean="0">
                          <a:latin typeface="Georgia"/>
                          <a:cs typeface="Georgia"/>
                        </a:rPr>
                        <a:t>ВРП</a:t>
                      </a:r>
                      <a:r>
                        <a:rPr lang="en-US" sz="1400" baseline="0" dirty="0" smtClean="0">
                          <a:latin typeface="Georgia"/>
                          <a:cs typeface="Georgia"/>
                        </a:rPr>
                        <a:t> (-)</a:t>
                      </a:r>
                    </a:p>
                    <a:p>
                      <a:r>
                        <a:rPr lang="ru-RU" sz="1400" baseline="0" dirty="0" smtClean="0">
                          <a:latin typeface="Georgia"/>
                          <a:cs typeface="Georgia"/>
                        </a:rPr>
                        <a:t>ВРП на душу населения</a:t>
                      </a:r>
                      <a:r>
                        <a:rPr lang="en-US" sz="1400" baseline="0" dirty="0" smtClean="0">
                          <a:latin typeface="Georgia"/>
                          <a:cs typeface="Georgia"/>
                        </a:rPr>
                        <a:t> (-)</a:t>
                      </a:r>
                    </a:p>
                    <a:p>
                      <a:r>
                        <a:rPr lang="ru-RU" sz="1400" baseline="0" dirty="0" smtClean="0">
                          <a:latin typeface="Georgia"/>
                          <a:cs typeface="Georgia"/>
                        </a:rPr>
                        <a:t>Доля промышленности в ВРП</a:t>
                      </a:r>
                      <a:r>
                        <a:rPr lang="en-US" sz="1400" baseline="0" dirty="0" smtClean="0">
                          <a:latin typeface="Georgia"/>
                          <a:cs typeface="Georgia"/>
                        </a:rPr>
                        <a:t> (+)</a:t>
                      </a:r>
                      <a:endParaRPr lang="ru-RU" sz="1400" dirty="0" smtClean="0">
                        <a:latin typeface="Georgia"/>
                        <a:cs typeface="Georgia"/>
                      </a:endParaRPr>
                    </a:p>
                    <a:p>
                      <a:endParaRPr lang="ru-RU" sz="1400" dirty="0">
                        <a:latin typeface="Georgia"/>
                        <a:cs typeface="Georgi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516FB-1251-4287-85DF-78D827543F93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9828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16632"/>
            <a:ext cx="7293496" cy="936104"/>
          </a:xfrm>
        </p:spPr>
        <p:txBody>
          <a:bodyPr>
            <a:normAutofit/>
          </a:bodyPr>
          <a:lstStyle/>
          <a:p>
            <a:pPr algn="l"/>
            <a:r>
              <a:rPr lang="ru-RU" sz="3200" dirty="0" smtClean="0">
                <a:solidFill>
                  <a:schemeClr val="bg1"/>
                </a:solidFill>
              </a:rPr>
              <a:t>План презентации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516FB-1251-4287-85DF-78D827543F93}" type="slidenum">
              <a:rPr lang="ru-RU" smtClean="0"/>
              <a:t>2</a:t>
            </a:fld>
            <a:endParaRPr lang="ru-RU" dirty="0"/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827584" y="1484784"/>
            <a:ext cx="8136904" cy="4641379"/>
          </a:xfrm>
        </p:spPr>
        <p:txBody>
          <a:bodyPr/>
          <a:lstStyle/>
          <a:p>
            <a:r>
              <a:rPr lang="ru-RU" sz="2400" dirty="0" smtClean="0"/>
              <a:t>Постановка проблемы (практика и теория)</a:t>
            </a:r>
          </a:p>
          <a:p>
            <a:r>
              <a:rPr lang="ru-RU" sz="2400" dirty="0" smtClean="0"/>
              <a:t>Теоретический подход</a:t>
            </a:r>
          </a:p>
          <a:p>
            <a:r>
              <a:rPr lang="ru-RU" sz="2400" dirty="0" smtClean="0"/>
              <a:t>Эмпирические подтверждения</a:t>
            </a:r>
          </a:p>
          <a:p>
            <a:r>
              <a:rPr lang="ru-RU" sz="2400" dirty="0" smtClean="0"/>
              <a:t>Дальнейшие исследования</a:t>
            </a:r>
          </a:p>
          <a:p>
            <a:endParaRPr lang="ru-RU" i="1" dirty="0" smtClean="0"/>
          </a:p>
          <a:p>
            <a:endParaRPr lang="en-US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63212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16632"/>
            <a:ext cx="7355160" cy="1143000"/>
          </a:xfrm>
        </p:spPr>
        <p:txBody>
          <a:bodyPr>
            <a:normAutofit/>
          </a:bodyPr>
          <a:lstStyle/>
          <a:p>
            <a:pPr algn="l"/>
            <a:r>
              <a:rPr lang="ru-RU" sz="3200" dirty="0" smtClean="0">
                <a:solidFill>
                  <a:srgbClr val="FFFFFF"/>
                </a:solidFill>
              </a:rPr>
              <a:t>Результаты панельных регрессий</a:t>
            </a:r>
            <a:endParaRPr lang="ru-RU" sz="3200" dirty="0">
              <a:solidFill>
                <a:srgbClr val="FFFFFF"/>
              </a:solidFill>
            </a:endParaRPr>
          </a:p>
        </p:txBody>
      </p:sp>
      <p:graphicFrame>
        <p:nvGraphicFramePr>
          <p:cNvPr id="5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8568608"/>
              </p:ext>
            </p:extLst>
          </p:nvPr>
        </p:nvGraphicFramePr>
        <p:xfrm>
          <a:off x="251521" y="1336194"/>
          <a:ext cx="8712967" cy="5059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73164"/>
                <a:gridCol w="3717957"/>
                <a:gridCol w="2621846"/>
              </a:tblGrid>
              <a:tr h="565212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Georgia"/>
                          <a:cs typeface="Georgia"/>
                        </a:rPr>
                        <a:t>Зависимые переменные</a:t>
                      </a:r>
                      <a:endParaRPr lang="ru-RU" b="1" dirty="0">
                        <a:latin typeface="Georgia"/>
                        <a:cs typeface="Georgia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Georgia"/>
                          <a:cs typeface="Georgia"/>
                        </a:rPr>
                        <a:t>Процедурные объяснения</a:t>
                      </a:r>
                      <a:endParaRPr lang="ru-RU" b="1" dirty="0">
                        <a:latin typeface="Georgia"/>
                        <a:cs typeface="Georgi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Georgia"/>
                          <a:cs typeface="Georgia"/>
                        </a:rPr>
                        <a:t>Экономические объяснения</a:t>
                      </a:r>
                      <a:endParaRPr lang="ru-RU" b="1" dirty="0">
                        <a:latin typeface="Georgia"/>
                        <a:cs typeface="Georgi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521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Georgia"/>
                          <a:cs typeface="Georgia"/>
                        </a:rPr>
                        <a:t>Начато</a:t>
                      </a:r>
                      <a:r>
                        <a:rPr lang="ru-RU" sz="1400" baseline="0" dirty="0" smtClean="0">
                          <a:latin typeface="Georgia"/>
                          <a:cs typeface="Georgia"/>
                        </a:rPr>
                        <a:t> расследований</a:t>
                      </a:r>
                      <a:endParaRPr lang="ru-RU" sz="1400" dirty="0">
                        <a:latin typeface="Georgia"/>
                        <a:cs typeface="Georgia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Georgia"/>
                          <a:cs typeface="Georgia"/>
                        </a:rPr>
                        <a:t>Число</a:t>
                      </a:r>
                      <a:r>
                        <a:rPr lang="ru-RU" sz="1400" b="1" baseline="0" dirty="0" smtClean="0">
                          <a:latin typeface="Georgia"/>
                          <a:cs typeface="Georgia"/>
                        </a:rPr>
                        <a:t> жалоб</a:t>
                      </a:r>
                      <a:r>
                        <a:rPr lang="en-US" sz="1400" b="1" dirty="0" smtClean="0">
                          <a:latin typeface="Georgia"/>
                          <a:cs typeface="Georgia"/>
                        </a:rPr>
                        <a:t>***</a:t>
                      </a:r>
                      <a:r>
                        <a:rPr lang="en-US" sz="1400" b="1" baseline="0" dirty="0" smtClean="0">
                          <a:latin typeface="Georgia"/>
                          <a:cs typeface="Georgia"/>
                        </a:rPr>
                        <a:t> (+)</a:t>
                      </a:r>
                      <a:endParaRPr lang="ru-RU" sz="1400" b="1" dirty="0">
                        <a:latin typeface="Georgia"/>
                        <a:cs typeface="Georgi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aseline="0" dirty="0" smtClean="0">
                          <a:latin typeface="Georgia"/>
                          <a:cs typeface="Georgia"/>
                        </a:rPr>
                        <a:t>ВРП</a:t>
                      </a:r>
                      <a:r>
                        <a:rPr lang="en-US" sz="1400" baseline="0" dirty="0" smtClean="0">
                          <a:latin typeface="Georgia"/>
                          <a:cs typeface="Georgia"/>
                        </a:rPr>
                        <a:t> (-)</a:t>
                      </a:r>
                    </a:p>
                    <a:p>
                      <a:r>
                        <a:rPr lang="ru-RU" sz="1400" baseline="0" dirty="0" smtClean="0">
                          <a:latin typeface="Georgia"/>
                          <a:cs typeface="Georgia"/>
                        </a:rPr>
                        <a:t>ВРП на душу населения</a:t>
                      </a:r>
                      <a:r>
                        <a:rPr lang="en-US" sz="1400" baseline="0" dirty="0" smtClean="0">
                          <a:latin typeface="Georgia"/>
                          <a:cs typeface="Georgia"/>
                        </a:rPr>
                        <a:t> (-)</a:t>
                      </a:r>
                    </a:p>
                    <a:p>
                      <a:r>
                        <a:rPr lang="ru-RU" sz="1400" baseline="0" dirty="0" smtClean="0">
                          <a:latin typeface="Georgia"/>
                          <a:cs typeface="Georgia"/>
                        </a:rPr>
                        <a:t>Доля промышленности в ВРП</a:t>
                      </a:r>
                      <a:r>
                        <a:rPr lang="en-US" sz="1400" baseline="0" dirty="0" smtClean="0">
                          <a:latin typeface="Georgia"/>
                          <a:cs typeface="Georgia"/>
                        </a:rPr>
                        <a:t> (+)</a:t>
                      </a:r>
                      <a:endParaRPr lang="ru-RU" sz="1400" dirty="0">
                        <a:latin typeface="Georgia"/>
                        <a:cs typeface="Georgi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521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Georgia"/>
                          <a:cs typeface="Georgia"/>
                        </a:rPr>
                        <a:t>Начато</a:t>
                      </a:r>
                      <a:r>
                        <a:rPr lang="ru-RU" sz="1400" baseline="0" dirty="0" smtClean="0">
                          <a:latin typeface="Georgia"/>
                          <a:cs typeface="Georgia"/>
                        </a:rPr>
                        <a:t> расследований по инициативе антимонопольных органов</a:t>
                      </a:r>
                      <a:endParaRPr lang="ru-RU" sz="1400" dirty="0">
                        <a:latin typeface="Georgia"/>
                        <a:cs typeface="Georgia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Georgia"/>
                          <a:cs typeface="Georgia"/>
                        </a:rPr>
                        <a:t>Число</a:t>
                      </a:r>
                      <a:r>
                        <a:rPr lang="ru-RU" sz="1400" b="1" baseline="0" dirty="0" smtClean="0">
                          <a:latin typeface="Georgia"/>
                          <a:cs typeface="Georgia"/>
                        </a:rPr>
                        <a:t> жалоб</a:t>
                      </a:r>
                      <a:r>
                        <a:rPr lang="en-US" sz="1400" b="1" dirty="0" smtClean="0">
                          <a:latin typeface="Georgia"/>
                          <a:cs typeface="Georgia"/>
                        </a:rPr>
                        <a:t>*** (+)</a:t>
                      </a:r>
                      <a:endParaRPr lang="ru-RU" sz="1400" b="1" dirty="0">
                        <a:latin typeface="Georgia"/>
                        <a:cs typeface="Georgi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aseline="0" dirty="0" smtClean="0">
                          <a:latin typeface="Georgia"/>
                          <a:cs typeface="Georgia"/>
                        </a:rPr>
                        <a:t>ВРП</a:t>
                      </a:r>
                      <a:r>
                        <a:rPr lang="en-US" sz="1400" baseline="0" dirty="0" smtClean="0">
                          <a:latin typeface="Georgia"/>
                          <a:cs typeface="Georgia"/>
                        </a:rPr>
                        <a:t> (-)</a:t>
                      </a:r>
                    </a:p>
                    <a:p>
                      <a:r>
                        <a:rPr lang="ru-RU" sz="1400" b="1" baseline="0" dirty="0" smtClean="0">
                          <a:latin typeface="Georgia"/>
                          <a:cs typeface="Georgia"/>
                        </a:rPr>
                        <a:t>ВРП* на душу населения</a:t>
                      </a:r>
                      <a:r>
                        <a:rPr lang="en-US" sz="1400" b="1" baseline="0" dirty="0" smtClean="0">
                          <a:latin typeface="Georgia"/>
                          <a:cs typeface="Georgia"/>
                        </a:rPr>
                        <a:t> (-)</a:t>
                      </a:r>
                    </a:p>
                    <a:p>
                      <a:r>
                        <a:rPr lang="ru-RU" sz="1400" baseline="0" dirty="0" smtClean="0">
                          <a:latin typeface="Georgia"/>
                          <a:cs typeface="Georgia"/>
                        </a:rPr>
                        <a:t>Доля промышленности в ВРП</a:t>
                      </a:r>
                      <a:r>
                        <a:rPr lang="en-US" sz="1400" baseline="0" dirty="0" smtClean="0">
                          <a:latin typeface="Georgia"/>
                          <a:cs typeface="Georgia"/>
                        </a:rPr>
                        <a:t> (+)</a:t>
                      </a:r>
                      <a:endParaRPr lang="ru-RU" sz="1400" dirty="0">
                        <a:latin typeface="Georgia"/>
                        <a:cs typeface="Georgi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521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Georgia"/>
                          <a:cs typeface="Georgia"/>
                        </a:rPr>
                        <a:t>Отношение</a:t>
                      </a:r>
                      <a:r>
                        <a:rPr lang="ru-RU" sz="1400" baseline="0" dirty="0" smtClean="0">
                          <a:latin typeface="Georgia"/>
                          <a:cs typeface="Georgia"/>
                        </a:rPr>
                        <a:t> числа решений к числу расследований</a:t>
                      </a:r>
                      <a:endParaRPr lang="ru-RU" sz="1400" dirty="0">
                        <a:latin typeface="Georgia"/>
                        <a:cs typeface="Georgia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Georgia"/>
                          <a:cs typeface="Georgia"/>
                        </a:rPr>
                        <a:t>Число</a:t>
                      </a:r>
                      <a:r>
                        <a:rPr lang="ru-RU" sz="1400" b="0" baseline="0" dirty="0" smtClean="0">
                          <a:latin typeface="Georgia"/>
                          <a:cs typeface="Georgia"/>
                        </a:rPr>
                        <a:t> расследований</a:t>
                      </a:r>
                      <a:r>
                        <a:rPr lang="en-US" sz="1400" b="0" dirty="0" smtClean="0">
                          <a:latin typeface="Georgia"/>
                          <a:cs typeface="Georgia"/>
                        </a:rPr>
                        <a:t> (+) (?)</a:t>
                      </a:r>
                    </a:p>
                    <a:p>
                      <a:r>
                        <a:rPr lang="ru-RU" sz="1400" b="1" baseline="0" dirty="0" smtClean="0">
                          <a:latin typeface="Georgia"/>
                          <a:cs typeface="Georgia"/>
                        </a:rPr>
                        <a:t>Число расследований по инициативе УФАС</a:t>
                      </a:r>
                      <a:r>
                        <a:rPr lang="en-US" sz="1400" b="1" baseline="0" dirty="0" smtClean="0">
                          <a:latin typeface="Georgia"/>
                          <a:cs typeface="Georgia"/>
                        </a:rPr>
                        <a:t>*** (+)</a:t>
                      </a:r>
                      <a:endParaRPr lang="ru-RU" sz="1400" b="1" dirty="0">
                        <a:latin typeface="Georgia"/>
                        <a:cs typeface="Georgi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aseline="0" dirty="0" smtClean="0">
                          <a:latin typeface="Georgia"/>
                          <a:cs typeface="Georgia"/>
                        </a:rPr>
                        <a:t>ВРП</a:t>
                      </a:r>
                      <a:r>
                        <a:rPr lang="en-US" sz="1400" baseline="0" dirty="0" smtClean="0">
                          <a:latin typeface="Georgia"/>
                          <a:cs typeface="Georgia"/>
                        </a:rPr>
                        <a:t> (-)</a:t>
                      </a:r>
                    </a:p>
                    <a:p>
                      <a:r>
                        <a:rPr lang="ru-RU" sz="1400" baseline="0" dirty="0" smtClean="0">
                          <a:latin typeface="Georgia"/>
                          <a:cs typeface="Georgia"/>
                        </a:rPr>
                        <a:t>ВРП на душу населения</a:t>
                      </a:r>
                      <a:r>
                        <a:rPr lang="en-US" sz="1400" baseline="0" dirty="0" smtClean="0">
                          <a:latin typeface="Georgia"/>
                          <a:cs typeface="Georgia"/>
                        </a:rPr>
                        <a:t> (-)</a:t>
                      </a:r>
                    </a:p>
                    <a:p>
                      <a:r>
                        <a:rPr lang="ru-RU" sz="1400" baseline="0" dirty="0" smtClean="0">
                          <a:latin typeface="Georgia"/>
                          <a:cs typeface="Georgia"/>
                        </a:rPr>
                        <a:t>Доля промышленности в ВРП</a:t>
                      </a:r>
                      <a:r>
                        <a:rPr lang="en-US" sz="1400" baseline="0" dirty="0" smtClean="0">
                          <a:latin typeface="Georgia"/>
                          <a:cs typeface="Georgia"/>
                        </a:rPr>
                        <a:t> (+)</a:t>
                      </a:r>
                      <a:endParaRPr lang="ru-RU" sz="1400" dirty="0">
                        <a:latin typeface="Georgia"/>
                        <a:cs typeface="Georgi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521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Georgia"/>
                          <a:cs typeface="Georgia"/>
                        </a:rPr>
                        <a:t>Число</a:t>
                      </a:r>
                      <a:r>
                        <a:rPr lang="ru-RU" sz="1400" baseline="0" dirty="0" smtClean="0">
                          <a:latin typeface="Georgia"/>
                          <a:cs typeface="Georgia"/>
                        </a:rPr>
                        <a:t> жалоб</a:t>
                      </a:r>
                      <a:endParaRPr lang="ru-RU" sz="1400" dirty="0">
                        <a:latin typeface="Georgia"/>
                        <a:cs typeface="Georgia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baseline="0" dirty="0" smtClean="0">
                          <a:latin typeface="Georgia"/>
                          <a:cs typeface="Georgia"/>
                        </a:rPr>
                        <a:t>Число расследований в предыдущем периоде</a:t>
                      </a:r>
                      <a:r>
                        <a:rPr lang="en-US" sz="1400" b="1" dirty="0" smtClean="0">
                          <a:latin typeface="Georgia"/>
                          <a:cs typeface="Georgia"/>
                        </a:rPr>
                        <a:t> ***(+)</a:t>
                      </a:r>
                    </a:p>
                    <a:p>
                      <a:r>
                        <a:rPr lang="ru-RU" sz="1400" b="1" dirty="0" smtClean="0">
                          <a:latin typeface="Georgia"/>
                          <a:cs typeface="Georgia"/>
                        </a:rPr>
                        <a:t>Отношение</a:t>
                      </a:r>
                      <a:r>
                        <a:rPr lang="ru-RU" sz="1400" b="1" baseline="0" dirty="0" smtClean="0">
                          <a:latin typeface="Georgia"/>
                          <a:cs typeface="Georgia"/>
                        </a:rPr>
                        <a:t> числа вынесенных предписаний к числу расследований в предыдущем периоде</a:t>
                      </a:r>
                      <a:r>
                        <a:rPr lang="en-US" sz="1400" b="1" dirty="0" smtClean="0">
                          <a:latin typeface="Georgia"/>
                          <a:cs typeface="Georgia"/>
                        </a:rPr>
                        <a:t>***(+)</a:t>
                      </a:r>
                      <a:endParaRPr lang="ru-RU" sz="1400" b="1" dirty="0">
                        <a:latin typeface="Georgia"/>
                        <a:cs typeface="Georgi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aseline="0" dirty="0" smtClean="0">
                          <a:latin typeface="Georgia"/>
                          <a:cs typeface="Georgia"/>
                        </a:rPr>
                        <a:t>ВРП</a:t>
                      </a:r>
                      <a:r>
                        <a:rPr lang="en-US" sz="1400" baseline="0" dirty="0" smtClean="0">
                          <a:latin typeface="Georgia"/>
                          <a:cs typeface="Georgia"/>
                        </a:rPr>
                        <a:t> (-)</a:t>
                      </a:r>
                    </a:p>
                    <a:p>
                      <a:r>
                        <a:rPr lang="ru-RU" sz="1400" baseline="0" dirty="0" smtClean="0">
                          <a:latin typeface="Georgia"/>
                          <a:cs typeface="Georgia"/>
                        </a:rPr>
                        <a:t>ВРП на душу населения</a:t>
                      </a:r>
                      <a:r>
                        <a:rPr lang="en-US" sz="1400" baseline="0" dirty="0" smtClean="0">
                          <a:latin typeface="Georgia"/>
                          <a:cs typeface="Georgia"/>
                        </a:rPr>
                        <a:t> (-)</a:t>
                      </a:r>
                    </a:p>
                    <a:p>
                      <a:r>
                        <a:rPr lang="ru-RU" sz="1400" baseline="0" dirty="0" smtClean="0">
                          <a:latin typeface="Georgia"/>
                          <a:cs typeface="Georgia"/>
                        </a:rPr>
                        <a:t>Доля промышленности в ВРП</a:t>
                      </a:r>
                      <a:r>
                        <a:rPr lang="en-US" sz="1400" baseline="0" dirty="0" smtClean="0">
                          <a:latin typeface="Georgia"/>
                          <a:cs typeface="Georgia"/>
                        </a:rPr>
                        <a:t> (+)</a:t>
                      </a:r>
                      <a:endParaRPr lang="ru-RU" sz="1400" dirty="0" smtClean="0">
                        <a:latin typeface="Georgia"/>
                        <a:cs typeface="Georgi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516FB-1251-4287-85DF-78D827543F93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97892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16632"/>
            <a:ext cx="7355160" cy="1143000"/>
          </a:xfrm>
        </p:spPr>
        <p:txBody>
          <a:bodyPr>
            <a:normAutofit/>
          </a:bodyPr>
          <a:lstStyle/>
          <a:p>
            <a:pPr algn="l"/>
            <a:r>
              <a:rPr lang="ru-RU" sz="3200" dirty="0" smtClean="0">
                <a:solidFill>
                  <a:srgbClr val="FFFFFF"/>
                </a:solidFill>
              </a:rPr>
              <a:t>Частный </a:t>
            </a:r>
            <a:r>
              <a:rPr lang="ru-RU" sz="3200" dirty="0" err="1" smtClean="0">
                <a:solidFill>
                  <a:srgbClr val="FFFFFF"/>
                </a:solidFill>
              </a:rPr>
              <a:t>инфорсмент</a:t>
            </a:r>
            <a:r>
              <a:rPr lang="ru-RU" sz="3200" dirty="0" smtClean="0">
                <a:solidFill>
                  <a:srgbClr val="FFFFFF"/>
                </a:solidFill>
              </a:rPr>
              <a:t> в России и других странах</a:t>
            </a:r>
            <a:endParaRPr lang="ru-RU" sz="3200" dirty="0">
              <a:solidFill>
                <a:srgbClr val="FFFFFF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516FB-1251-4287-85DF-78D827543F93}" type="slidenum">
              <a:rPr lang="ru-RU" smtClean="0"/>
              <a:t>21</a:t>
            </a:fld>
            <a:endParaRPr lang="ru-RU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323528" y="1412776"/>
            <a:ext cx="8229600" cy="603512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 smtClean="0"/>
              <a:t>Число исков на 100 тыс. </a:t>
            </a:r>
            <a:r>
              <a:rPr lang="ru-RU" sz="2800" dirty="0" smtClean="0"/>
              <a:t>населения (2010-2011)</a:t>
            </a:r>
            <a:endParaRPr lang="ru-RU" sz="28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1021307"/>
              </p:ext>
            </p:extLst>
          </p:nvPr>
        </p:nvGraphicFramePr>
        <p:xfrm>
          <a:off x="683568" y="2132856"/>
          <a:ext cx="7560840" cy="3816424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3780420"/>
                <a:gridCol w="3780420"/>
              </a:tblGrid>
              <a:tr h="477053">
                <a:tc>
                  <a:txBody>
                    <a:bodyPr/>
                    <a:lstStyle/>
                    <a:p>
                      <a:r>
                        <a:rPr lang="ru-RU" dirty="0" smtClean="0"/>
                        <a:t>Страна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Litigation rate</a:t>
                      </a:r>
                      <a:endParaRPr lang="ru-RU" dirty="0"/>
                    </a:p>
                  </a:txBody>
                  <a:tcPr/>
                </a:tc>
              </a:tr>
              <a:tr h="477053">
                <a:tc>
                  <a:txBody>
                    <a:bodyPr/>
                    <a:lstStyle/>
                    <a:p>
                      <a:r>
                        <a:rPr lang="ru-RU" dirty="0" smtClean="0"/>
                        <a:t>США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5806</a:t>
                      </a:r>
                      <a:endParaRPr lang="ru-RU" dirty="0"/>
                    </a:p>
                  </a:txBody>
                  <a:tcPr/>
                </a:tc>
              </a:tr>
              <a:tr h="477053">
                <a:tc>
                  <a:txBody>
                    <a:bodyPr/>
                    <a:lstStyle/>
                    <a:p>
                      <a:r>
                        <a:rPr lang="ru-RU" dirty="0" smtClean="0"/>
                        <a:t>Канада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1450</a:t>
                      </a:r>
                      <a:endParaRPr lang="ru-RU" dirty="0"/>
                    </a:p>
                  </a:txBody>
                  <a:tcPr/>
                </a:tc>
              </a:tr>
              <a:tr h="477053">
                <a:tc>
                  <a:txBody>
                    <a:bodyPr/>
                    <a:lstStyle/>
                    <a:p>
                      <a:r>
                        <a:rPr lang="ru-RU" dirty="0" smtClean="0"/>
                        <a:t>Франция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2416</a:t>
                      </a:r>
                      <a:endParaRPr lang="ru-RU" dirty="0"/>
                    </a:p>
                  </a:txBody>
                  <a:tcPr/>
                </a:tc>
              </a:tr>
              <a:tr h="477053">
                <a:tc>
                  <a:txBody>
                    <a:bodyPr/>
                    <a:lstStyle/>
                    <a:p>
                      <a:r>
                        <a:rPr lang="ru-RU" dirty="0" smtClean="0"/>
                        <a:t>Великобритания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3681</a:t>
                      </a:r>
                      <a:endParaRPr lang="ru-RU" dirty="0"/>
                    </a:p>
                  </a:txBody>
                  <a:tcPr/>
                </a:tc>
              </a:tr>
              <a:tr h="477053">
                <a:tc>
                  <a:txBody>
                    <a:bodyPr/>
                    <a:lstStyle/>
                    <a:p>
                      <a:r>
                        <a:rPr lang="ru-RU" dirty="0" smtClean="0"/>
                        <a:t>Япония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1768</a:t>
                      </a:r>
                      <a:endParaRPr lang="ru-RU" dirty="0"/>
                    </a:p>
                  </a:txBody>
                  <a:tcPr/>
                </a:tc>
              </a:tr>
              <a:tr h="477053">
                <a:tc>
                  <a:txBody>
                    <a:bodyPr/>
                    <a:lstStyle/>
                    <a:p>
                      <a:r>
                        <a:rPr lang="ru-RU" dirty="0" smtClean="0"/>
                        <a:t>Австралия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1542</a:t>
                      </a:r>
                      <a:endParaRPr lang="ru-RU" dirty="0"/>
                    </a:p>
                  </a:txBody>
                  <a:tcPr/>
                </a:tc>
              </a:tr>
              <a:tr h="477053">
                <a:tc>
                  <a:txBody>
                    <a:bodyPr/>
                    <a:lstStyle/>
                    <a:p>
                      <a:r>
                        <a:rPr lang="ru-RU" dirty="0" smtClean="0"/>
                        <a:t>Россия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9266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26617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16632"/>
            <a:ext cx="7355160" cy="1143000"/>
          </a:xfrm>
        </p:spPr>
        <p:txBody>
          <a:bodyPr>
            <a:normAutofit/>
          </a:bodyPr>
          <a:lstStyle/>
          <a:p>
            <a:pPr algn="l"/>
            <a:r>
              <a:rPr lang="ru-RU" sz="3200" dirty="0" smtClean="0">
                <a:solidFill>
                  <a:srgbClr val="FFFFFF"/>
                </a:solidFill>
              </a:rPr>
              <a:t>Выводы-1</a:t>
            </a:r>
            <a:endParaRPr lang="ru-RU" sz="3200" dirty="0">
              <a:solidFill>
                <a:srgbClr val="FFFFFF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516FB-1251-4287-85DF-78D827543F93}" type="slidenum">
              <a:rPr lang="ru-RU" smtClean="0"/>
              <a:t>22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1268760"/>
            <a:ext cx="914400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2000" dirty="0"/>
              <a:t>Для обеспечения сдерживающего эффекта </a:t>
            </a:r>
            <a:r>
              <a:rPr lang="ru-RU" sz="2000" dirty="0" err="1"/>
              <a:t>инфорсмента</a:t>
            </a:r>
            <a:r>
              <a:rPr lang="ru-RU" sz="2000" dirty="0"/>
              <a:t> важен учет не только ошибок </a:t>
            </a:r>
            <a:r>
              <a:rPr lang="en-US" sz="2000" dirty="0"/>
              <a:t>II</a:t>
            </a:r>
            <a:r>
              <a:rPr lang="ru-RU" sz="2000" dirty="0"/>
              <a:t> рода, но и ошибок </a:t>
            </a:r>
            <a:r>
              <a:rPr lang="en-US" sz="2000" dirty="0"/>
              <a:t>I </a:t>
            </a:r>
            <a:r>
              <a:rPr lang="ru-RU" sz="2000" dirty="0"/>
              <a:t> рода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2000" dirty="0" smtClean="0"/>
              <a:t>В </a:t>
            </a:r>
            <a:r>
              <a:rPr lang="ru-RU" sz="2000" dirty="0" err="1"/>
              <a:t>инфорсменте</a:t>
            </a:r>
            <a:r>
              <a:rPr lang="ru-RU" sz="2000" dirty="0"/>
              <a:t> административного права вероятности ошибок I и II рода могут расти одновременно, благодаря росту числа расследований при ограниченном бюджете 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2000" dirty="0" smtClean="0"/>
              <a:t>Расследования </a:t>
            </a:r>
            <a:r>
              <a:rPr lang="ru-RU" sz="2000" dirty="0"/>
              <a:t>по жалобам, которые рассматриваются как желательное направление реформы административного права в России, во многих случаях </a:t>
            </a:r>
            <a:r>
              <a:rPr lang="ru-RU" sz="2000" dirty="0" smtClean="0"/>
              <a:t>могут приводить к росту ошибок </a:t>
            </a:r>
            <a:r>
              <a:rPr lang="ru-RU" sz="2000" dirty="0" err="1" smtClean="0"/>
              <a:t>правоприменения</a:t>
            </a:r>
            <a:r>
              <a:rPr lang="ru-RU" sz="2000" dirty="0" smtClean="0"/>
              <a:t> и снижению сдерживающего эффекта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2000" dirty="0"/>
              <a:t>Нуждаются в обсуждении вопросы снижения привлекательности селективного государственного </a:t>
            </a:r>
            <a:r>
              <a:rPr lang="ru-RU" sz="2000" dirty="0" err="1"/>
              <a:t>инфорсмента</a:t>
            </a:r>
            <a:r>
              <a:rPr lang="ru-RU" sz="2000" dirty="0"/>
              <a:t>: от прямого отказа от административных дел по жалобам (закон «О торговле») до механизмов переноса издержек в случае необоснованных </a:t>
            </a:r>
            <a:r>
              <a:rPr lang="ru-RU" sz="2000" dirty="0" smtClean="0"/>
              <a:t>жалоб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2000" dirty="0"/>
              <a:t>В сферах, где пострадавшие сделали выбор в пользу частного </a:t>
            </a:r>
            <a:r>
              <a:rPr lang="ru-RU" sz="2000" dirty="0" err="1"/>
              <a:t>инфорсмента</a:t>
            </a:r>
            <a:r>
              <a:rPr lang="ru-RU" sz="2000" dirty="0"/>
              <a:t>, возможен полный отказ от государственного (потребительское и </a:t>
            </a:r>
            <a:r>
              <a:rPr lang="ru-RU" sz="2000" dirty="0" smtClean="0"/>
              <a:t>частично трудовое </a:t>
            </a:r>
            <a:r>
              <a:rPr lang="ru-RU" sz="2000" dirty="0"/>
              <a:t>право)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ru-RU" sz="2000" dirty="0"/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9355491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16632"/>
            <a:ext cx="7355160" cy="1143000"/>
          </a:xfrm>
        </p:spPr>
        <p:txBody>
          <a:bodyPr>
            <a:normAutofit/>
          </a:bodyPr>
          <a:lstStyle/>
          <a:p>
            <a:pPr algn="l"/>
            <a:r>
              <a:rPr lang="ru-RU" sz="3200" dirty="0" smtClean="0">
                <a:solidFill>
                  <a:srgbClr val="FFFFFF"/>
                </a:solidFill>
              </a:rPr>
              <a:t>Выводы-2</a:t>
            </a:r>
            <a:endParaRPr lang="ru-RU" sz="3200" dirty="0">
              <a:solidFill>
                <a:srgbClr val="FFFFFF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516FB-1251-4287-85DF-78D827543F93}" type="slidenum">
              <a:rPr lang="ru-RU" smtClean="0"/>
              <a:t>23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1628800"/>
            <a:ext cx="8640960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2000" dirty="0" smtClean="0"/>
              <a:t>Одно </a:t>
            </a:r>
            <a:r>
              <a:rPr lang="ru-RU" sz="2000" dirty="0"/>
              <a:t>из возможных решений </a:t>
            </a:r>
            <a:r>
              <a:rPr lang="ru-RU" sz="2000" dirty="0" smtClean="0"/>
              <a:t>проблемы неэффективности контроля </a:t>
            </a:r>
            <a:r>
              <a:rPr lang="ru-RU" sz="2000" dirty="0"/>
              <a:t>– повышение стимулов к частному </a:t>
            </a:r>
            <a:r>
              <a:rPr lang="ru-RU" sz="2000" dirty="0" err="1" smtClean="0"/>
              <a:t>инфорсменту</a:t>
            </a:r>
            <a:r>
              <a:rPr lang="ru-RU" sz="2000" dirty="0" smtClean="0"/>
              <a:t>: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ru-RU" sz="2000" dirty="0"/>
              <a:t>расширение возможностей коллективных исков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ru-RU" sz="2000" dirty="0"/>
              <a:t>иски в пользу неопределенного круга лиц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ru-RU" sz="2000" dirty="0"/>
              <a:t>увеличение суммы компенсаций,  в том числе за счет отделения морального вреда от упущенной выгоды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ru-RU" sz="2000" dirty="0"/>
              <a:t>карательные убытки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ru-RU" sz="2000" dirty="0"/>
              <a:t>возврат к практике «гонораров успеха»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ru-RU" sz="2000" dirty="0"/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2000" dirty="0"/>
              <a:t>Другое необходимое решение - ослабление ориентации контрольно-надзорных органов на количественные показатели, использование показателей эффектов </a:t>
            </a:r>
            <a:r>
              <a:rPr lang="ru-RU" sz="2000" dirty="0" smtClean="0"/>
              <a:t> (более сложное технически и политически)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2608262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16632"/>
            <a:ext cx="7293496" cy="936104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dirty="0" smtClean="0">
                <a:solidFill>
                  <a:schemeClr val="bg1"/>
                </a:solidFill>
              </a:rPr>
              <a:t>Результаты исследования представлены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516FB-1251-4287-85DF-78D827543F93}" type="slidenum">
              <a:rPr lang="ru-RU" smtClean="0"/>
              <a:pPr/>
              <a:t>24</a:t>
            </a:fld>
            <a:endParaRPr lang="ru-RU" dirty="0"/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107504" y="1484784"/>
            <a:ext cx="8928992" cy="4641379"/>
          </a:xfrm>
        </p:spPr>
        <p:txBody>
          <a:bodyPr/>
          <a:lstStyle/>
          <a:p>
            <a:pPr marL="0" indent="0">
              <a:buNone/>
            </a:pPr>
            <a:r>
              <a:rPr lang="ru-RU" sz="2200" b="1" dirty="0" smtClean="0"/>
              <a:t>ПУБЛИКАЦИИ:</a:t>
            </a:r>
          </a:p>
          <a:p>
            <a:pPr marL="720725" indent="-366713"/>
            <a:r>
              <a:rPr lang="en-US" sz="2000" dirty="0" err="1" smtClean="0"/>
              <a:t>Avdasheva</a:t>
            </a:r>
            <a:r>
              <a:rPr lang="en-US" sz="2000" dirty="0" smtClean="0"/>
              <a:t> S., </a:t>
            </a:r>
            <a:r>
              <a:rPr lang="en-US" sz="2000" dirty="0" err="1" smtClean="0"/>
              <a:t>Kryuchkova</a:t>
            </a:r>
            <a:r>
              <a:rPr lang="en-US" sz="2000" dirty="0" smtClean="0"/>
              <a:t> P. The </a:t>
            </a:r>
            <a:r>
              <a:rPr lang="en-US" sz="2000" dirty="0"/>
              <a:t>‘reactive’ model of antitrust enforcement: When private interests dictate enforcement actions – The Russian </a:t>
            </a:r>
            <a:r>
              <a:rPr lang="en-US" sz="2000" dirty="0" smtClean="0"/>
              <a:t>case, </a:t>
            </a:r>
            <a:r>
              <a:rPr lang="en-US" sz="2000" dirty="0"/>
              <a:t> </a:t>
            </a:r>
            <a:r>
              <a:rPr lang="en-US" sz="2000" dirty="0" smtClean="0"/>
              <a:t>International </a:t>
            </a:r>
            <a:r>
              <a:rPr lang="en-US" sz="2000" dirty="0"/>
              <a:t>Review of Law and Economics, </a:t>
            </a:r>
            <a:r>
              <a:rPr lang="en-US" sz="2000" i="1" dirty="0"/>
              <a:t>In </a:t>
            </a:r>
            <a:r>
              <a:rPr lang="en-US" sz="2000" i="1" dirty="0" smtClean="0"/>
              <a:t>Press.</a:t>
            </a:r>
            <a:endParaRPr lang="en-US" sz="2000" dirty="0"/>
          </a:p>
          <a:p>
            <a:pPr marL="720725" indent="-366713"/>
            <a:r>
              <a:rPr lang="en-US" sz="2000" dirty="0" err="1"/>
              <a:t>Avdasheva</a:t>
            </a:r>
            <a:r>
              <a:rPr lang="en-US" sz="2000" dirty="0"/>
              <a:t> S</a:t>
            </a:r>
            <a:r>
              <a:rPr lang="en-US" sz="2000" dirty="0" smtClean="0"/>
              <a:t>., </a:t>
            </a:r>
            <a:r>
              <a:rPr lang="en-US" sz="2000" dirty="0" err="1"/>
              <a:t>Kryuchkova</a:t>
            </a:r>
            <a:r>
              <a:rPr lang="en-US" sz="2000" dirty="0"/>
              <a:t> P</a:t>
            </a:r>
            <a:r>
              <a:rPr lang="en-US" sz="2000" dirty="0" smtClean="0"/>
              <a:t>. </a:t>
            </a:r>
            <a:r>
              <a:rPr lang="en-US" sz="2000" dirty="0"/>
              <a:t>Law and Economics of Antitrust Enforcement in Russia / Working papers by NRU Higher School of Economics. Series PA "Public Administration". 2013. No. 05</a:t>
            </a:r>
            <a:r>
              <a:rPr lang="en-US" sz="2000" dirty="0" smtClean="0"/>
              <a:t>.</a:t>
            </a:r>
          </a:p>
          <a:p>
            <a:pPr marL="720725" indent="-366713"/>
            <a:r>
              <a:rPr lang="ru-RU" sz="2000" dirty="0" err="1"/>
              <a:t>Авдашева</a:t>
            </a:r>
            <a:r>
              <a:rPr lang="ru-RU" sz="2000" dirty="0"/>
              <a:t> С. Б., </a:t>
            </a:r>
            <a:r>
              <a:rPr lang="ru-RU" sz="2000" dirty="0" err="1"/>
              <a:t>Крючкова</a:t>
            </a:r>
            <a:r>
              <a:rPr lang="ru-RU" sz="2000" dirty="0"/>
              <a:t> П. В. Почему издержки на контроль растут, а законы соблюдаются все хуже: экономический анализ применения административного права в России // ЭКО. 2013. № 4. С. 119-133</a:t>
            </a:r>
            <a:r>
              <a:rPr lang="ru-RU" sz="2000" dirty="0" smtClean="0"/>
              <a:t>.</a:t>
            </a:r>
            <a:endParaRPr lang="en-US" sz="2000" dirty="0" smtClean="0"/>
          </a:p>
          <a:p>
            <a:pPr marL="720725" indent="-366713"/>
            <a:r>
              <a:rPr lang="ru-RU" sz="2000" dirty="0" err="1"/>
              <a:t>Крючкова</a:t>
            </a:r>
            <a:r>
              <a:rPr lang="ru-RU" sz="2000" dirty="0"/>
              <a:t> П. В., </a:t>
            </a:r>
            <a:r>
              <a:rPr lang="ru-RU" sz="2000" dirty="0" err="1"/>
              <a:t>Авдашева</a:t>
            </a:r>
            <a:r>
              <a:rPr lang="ru-RU" sz="2000" dirty="0"/>
              <a:t> С. Б. Государственный и частный </a:t>
            </a:r>
            <a:r>
              <a:rPr lang="ru-RU" sz="2000" dirty="0" err="1"/>
              <a:t>инфорсмент</a:t>
            </a:r>
            <a:r>
              <a:rPr lang="ru-RU" sz="2000" dirty="0"/>
              <a:t> законодательства при риске ошибок I рода: выбор для России // Журнал новой экономической ассоциации. 2012. № 3 (15). С. 114-140.</a:t>
            </a:r>
            <a:endParaRPr lang="en-US" sz="2000" dirty="0"/>
          </a:p>
          <a:p>
            <a:pPr lvl="1"/>
            <a:endParaRPr lang="ru-RU" sz="1600" i="1" dirty="0" smtClean="0"/>
          </a:p>
          <a:p>
            <a:endParaRPr lang="en-US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75020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ubtitle 2"/>
          <p:cNvSpPr>
            <a:spLocks noGrp="1"/>
          </p:cNvSpPr>
          <p:nvPr>
            <p:ph type="subTitle" idx="1"/>
          </p:nvPr>
        </p:nvSpPr>
        <p:spPr>
          <a:xfrm>
            <a:off x="1371600" y="4468813"/>
            <a:ext cx="6400800" cy="908050"/>
          </a:xfrm>
        </p:spPr>
        <p:txBody>
          <a:bodyPr/>
          <a:lstStyle/>
          <a:p>
            <a:r>
              <a:rPr lang="ru-RU" sz="1200" dirty="0" smtClean="0">
                <a:solidFill>
                  <a:srgbClr val="003F82"/>
                </a:solidFill>
                <a:latin typeface="Myriad Pro"/>
                <a:ea typeface="ＭＳ Ｐゴシック"/>
                <a:cs typeface="ＭＳ Ｐゴシック"/>
              </a:rPr>
              <a:t>20, </a:t>
            </a:r>
            <a:r>
              <a:rPr lang="ru-RU" sz="1200" dirty="0" err="1" smtClean="0">
                <a:solidFill>
                  <a:srgbClr val="003F82"/>
                </a:solidFill>
                <a:latin typeface="Myriad Pro"/>
                <a:ea typeface="ＭＳ Ｐゴシック"/>
                <a:cs typeface="ＭＳ Ｐゴシック"/>
              </a:rPr>
              <a:t>Myasnitskaya</a:t>
            </a:r>
            <a:r>
              <a:rPr lang="ru-RU" sz="1200" dirty="0" smtClean="0">
                <a:solidFill>
                  <a:srgbClr val="003F82"/>
                </a:solidFill>
                <a:latin typeface="Myriad Pro"/>
                <a:ea typeface="ＭＳ Ｐゴシック"/>
                <a:cs typeface="ＭＳ Ｐゴシック"/>
              </a:rPr>
              <a:t> </a:t>
            </a:r>
            <a:r>
              <a:rPr lang="ru-RU" sz="1200" dirty="0" err="1" smtClean="0">
                <a:solidFill>
                  <a:srgbClr val="003F82"/>
                </a:solidFill>
                <a:latin typeface="Myriad Pro"/>
                <a:ea typeface="ＭＳ Ｐゴシック"/>
                <a:cs typeface="ＭＳ Ｐゴシック"/>
              </a:rPr>
              <a:t>str</a:t>
            </a:r>
            <a:r>
              <a:rPr lang="ru-RU" sz="1200" dirty="0" smtClean="0">
                <a:solidFill>
                  <a:srgbClr val="003F82"/>
                </a:solidFill>
                <a:latin typeface="Myriad Pro"/>
                <a:ea typeface="ＭＳ Ｐゴシック"/>
                <a:cs typeface="ＭＳ Ｐゴシック"/>
              </a:rPr>
              <a:t>., </a:t>
            </a:r>
            <a:r>
              <a:rPr lang="ru-RU" sz="1200" dirty="0" err="1" smtClean="0">
                <a:solidFill>
                  <a:srgbClr val="003F82"/>
                </a:solidFill>
                <a:latin typeface="Myriad Pro"/>
                <a:ea typeface="ＭＳ Ｐゴシック"/>
                <a:cs typeface="ＭＳ Ｐゴシック"/>
              </a:rPr>
              <a:t>Moscow</a:t>
            </a:r>
            <a:r>
              <a:rPr lang="ru-RU" sz="1200" dirty="0" smtClean="0">
                <a:solidFill>
                  <a:srgbClr val="003F82"/>
                </a:solidFill>
                <a:latin typeface="Myriad Pro"/>
                <a:ea typeface="ＭＳ Ｐゴシック"/>
                <a:cs typeface="ＭＳ Ｐゴシック"/>
              </a:rPr>
              <a:t>, </a:t>
            </a:r>
            <a:r>
              <a:rPr lang="ru-RU" sz="1200" dirty="0" err="1" smtClean="0">
                <a:solidFill>
                  <a:srgbClr val="003F82"/>
                </a:solidFill>
                <a:latin typeface="Myriad Pro"/>
                <a:ea typeface="ＭＳ Ｐゴシック"/>
                <a:cs typeface="ＭＳ Ｐゴシック"/>
              </a:rPr>
              <a:t>Russia</a:t>
            </a:r>
            <a:r>
              <a:rPr lang="ru-RU" sz="1200" dirty="0" smtClean="0">
                <a:solidFill>
                  <a:srgbClr val="003F82"/>
                </a:solidFill>
                <a:latin typeface="Myriad Pro"/>
                <a:ea typeface="ＭＳ Ｐゴシック"/>
                <a:cs typeface="ＭＳ Ｐゴシック"/>
              </a:rPr>
              <a:t>, 101000</a:t>
            </a:r>
          </a:p>
          <a:p>
            <a:r>
              <a:rPr lang="ru-RU" sz="1200" dirty="0" err="1" smtClean="0">
                <a:solidFill>
                  <a:srgbClr val="003F82"/>
                </a:solidFill>
                <a:latin typeface="Myriad Pro"/>
                <a:ea typeface="ＭＳ Ｐゴシック"/>
                <a:cs typeface="ＭＳ Ｐゴシック"/>
              </a:rPr>
              <a:t>Tel</a:t>
            </a:r>
            <a:r>
              <a:rPr lang="ru-RU" sz="1200" dirty="0" smtClean="0">
                <a:solidFill>
                  <a:srgbClr val="003F82"/>
                </a:solidFill>
                <a:latin typeface="Myriad Pro"/>
                <a:ea typeface="ＭＳ Ｐゴシック"/>
                <a:cs typeface="ＭＳ Ｐゴシック"/>
              </a:rPr>
              <a:t>.: +7 (495) 628-8829, </a:t>
            </a:r>
            <a:r>
              <a:rPr lang="ru-RU" sz="1200" dirty="0" err="1" smtClean="0">
                <a:solidFill>
                  <a:srgbClr val="003F82"/>
                </a:solidFill>
                <a:latin typeface="Myriad Pro"/>
                <a:ea typeface="ＭＳ Ｐゴシック"/>
                <a:cs typeface="ＭＳ Ｐゴシック"/>
              </a:rPr>
              <a:t>Fax</a:t>
            </a:r>
            <a:r>
              <a:rPr lang="ru-RU" sz="1200" dirty="0" smtClean="0">
                <a:solidFill>
                  <a:srgbClr val="003F82"/>
                </a:solidFill>
                <a:latin typeface="Myriad Pro"/>
                <a:ea typeface="ＭＳ Ｐゴシック"/>
                <a:cs typeface="ＭＳ Ｐゴシック"/>
              </a:rPr>
              <a:t>: +7 (495) 628-7931</a:t>
            </a:r>
            <a:endParaRPr lang="en-US" sz="1200" dirty="0" smtClean="0">
              <a:solidFill>
                <a:srgbClr val="003F82"/>
              </a:solidFill>
              <a:latin typeface="Myriad Pro"/>
              <a:ea typeface="ＭＳ Ｐゴシック"/>
              <a:cs typeface="ＭＳ Ｐゴシック"/>
            </a:endParaRPr>
          </a:p>
          <a:p>
            <a:r>
              <a:rPr lang="en-US" sz="1200" dirty="0" smtClean="0">
                <a:solidFill>
                  <a:srgbClr val="003F82"/>
                </a:solidFill>
                <a:latin typeface="Myriad Pro"/>
                <a:ea typeface="ＭＳ Ｐゴシック"/>
                <a:cs typeface="ＭＳ Ｐゴシック"/>
              </a:rPr>
              <a:t>www.hse.ru</a:t>
            </a:r>
            <a:endParaRPr lang="ru-RU" sz="1200" dirty="0" smtClean="0">
              <a:solidFill>
                <a:srgbClr val="003F82"/>
              </a:solidFill>
              <a:latin typeface="Myriad Pro"/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8562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16632"/>
            <a:ext cx="7293496" cy="936104"/>
          </a:xfrm>
        </p:spPr>
        <p:txBody>
          <a:bodyPr>
            <a:normAutofit/>
          </a:bodyPr>
          <a:lstStyle/>
          <a:p>
            <a:pPr algn="l"/>
            <a:r>
              <a:rPr lang="ru-RU" sz="3200" dirty="0" smtClean="0">
                <a:solidFill>
                  <a:schemeClr val="bg1"/>
                </a:solidFill>
              </a:rPr>
              <a:t>Постановка проблемы: практика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516FB-1251-4287-85DF-78D827543F93}" type="slidenum">
              <a:rPr lang="ru-RU" smtClean="0"/>
              <a:t>3</a:t>
            </a:fld>
            <a:endParaRPr lang="ru-RU" dirty="0"/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179512" y="1484784"/>
            <a:ext cx="8784976" cy="4641379"/>
          </a:xfrm>
        </p:spPr>
        <p:txBody>
          <a:bodyPr/>
          <a:lstStyle/>
          <a:p>
            <a:endParaRPr lang="ru-RU" i="1" dirty="0" smtClean="0"/>
          </a:p>
          <a:p>
            <a:endParaRPr lang="ru-RU" i="1" dirty="0" smtClean="0"/>
          </a:p>
          <a:p>
            <a:endParaRPr lang="en-US" i="1" dirty="0"/>
          </a:p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68670" y="2276872"/>
            <a:ext cx="8784976" cy="1988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ea typeface="ＭＳ Ｐゴシック" charset="-128"/>
                <a:cs typeface="ＭＳ Ｐゴシック"/>
              </a:rPr>
              <a:t>Довольно дорогостоящая система </a:t>
            </a:r>
            <a:r>
              <a:rPr lang="ru-RU" sz="2800" dirty="0" smtClean="0">
                <a:ea typeface="ＭＳ Ｐゴシック" charset="-128"/>
                <a:cs typeface="ＭＳ Ｐゴシック"/>
              </a:rPr>
              <a:t>контроля </a:t>
            </a:r>
            <a:r>
              <a:rPr lang="ru-RU" sz="2800" dirty="0">
                <a:ea typeface="ＭＳ Ｐゴシック" charset="-128"/>
                <a:cs typeface="ＭＳ Ｐゴシック"/>
              </a:rPr>
              <a:t>и </a:t>
            </a:r>
            <a:r>
              <a:rPr lang="ru-RU" sz="2800" dirty="0" smtClean="0">
                <a:ea typeface="ＭＳ Ｐゴシック" charset="-128"/>
                <a:cs typeface="ＭＳ Ｐゴシック"/>
              </a:rPr>
              <a:t>надзора </a:t>
            </a:r>
          </a:p>
          <a:p>
            <a:pPr marL="285750" indent="-28575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dirty="0" smtClean="0"/>
              <a:t>При </a:t>
            </a:r>
            <a:r>
              <a:rPr lang="ru-RU" sz="2800" dirty="0"/>
              <a:t>этом сдерживающий эффект ограничен (нарушений не становится меньше). Почему? </a:t>
            </a:r>
          </a:p>
          <a:p>
            <a:pPr defTabSz="457200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endParaRPr lang="ru-RU" sz="2800" dirty="0">
              <a:ea typeface="ＭＳ Ｐゴシック" charset="-128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557497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16632"/>
            <a:ext cx="7293496" cy="936104"/>
          </a:xfrm>
        </p:spPr>
        <p:txBody>
          <a:bodyPr>
            <a:normAutofit/>
          </a:bodyPr>
          <a:lstStyle/>
          <a:p>
            <a:pPr algn="l"/>
            <a:r>
              <a:rPr lang="ru-RU" sz="3200" dirty="0" smtClean="0">
                <a:solidFill>
                  <a:schemeClr val="bg1"/>
                </a:solidFill>
              </a:rPr>
              <a:t>Постановка проблемы: практика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516FB-1251-4287-85DF-78D827543F93}" type="slidenum">
              <a:rPr lang="ru-RU" smtClean="0"/>
              <a:t>4</a:t>
            </a:fld>
            <a:endParaRPr lang="ru-RU" dirty="0"/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179512" y="1484784"/>
            <a:ext cx="8784976" cy="4641379"/>
          </a:xfrm>
        </p:spPr>
        <p:txBody>
          <a:bodyPr/>
          <a:lstStyle/>
          <a:p>
            <a:endParaRPr lang="ru-RU" i="1" dirty="0" smtClean="0"/>
          </a:p>
          <a:p>
            <a:endParaRPr lang="ru-RU" i="1" dirty="0" smtClean="0"/>
          </a:p>
          <a:p>
            <a:endParaRPr lang="en-US" i="1" dirty="0"/>
          </a:p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41814" y="1268760"/>
            <a:ext cx="9036496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defTabSz="457200" eaLnBrk="0" fontAlgn="base" hangingPunct="0"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200" dirty="0" smtClean="0"/>
              <a:t>Традиционные объяснения:</a:t>
            </a:r>
          </a:p>
          <a:p>
            <a:pPr marL="742950" lvl="1" indent="-285750" defTabSz="457200" eaLnBrk="0" fontAlgn="base" hangingPunct="0"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200" dirty="0" smtClean="0"/>
              <a:t>Коррупция </a:t>
            </a:r>
            <a:endParaRPr lang="ru-RU" sz="2200" dirty="0"/>
          </a:p>
          <a:p>
            <a:pPr marL="742950" lvl="1" indent="-285750" defTabSz="457200" eaLnBrk="0" fontAlgn="base" hangingPunct="0"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200" dirty="0" smtClean="0"/>
              <a:t>Произвольный </a:t>
            </a:r>
            <a:r>
              <a:rPr lang="ru-RU" sz="2200" dirty="0" err="1"/>
              <a:t>инфорсмент</a:t>
            </a:r>
            <a:r>
              <a:rPr lang="ru-RU" sz="2200" dirty="0"/>
              <a:t> как инструмент перераспределения прав собственности (</a:t>
            </a:r>
            <a:r>
              <a:rPr lang="ru-RU" sz="2200" dirty="0" err="1"/>
              <a:t>Gans-Morse</a:t>
            </a:r>
            <a:r>
              <a:rPr lang="ru-RU" sz="2200" dirty="0"/>
              <a:t>, 2012, </a:t>
            </a:r>
            <a:r>
              <a:rPr lang="ru-RU" sz="2200" dirty="0" smtClean="0"/>
              <a:t>Волков</a:t>
            </a:r>
            <a:r>
              <a:rPr lang="ru-RU" sz="2200" dirty="0"/>
              <a:t>, </a:t>
            </a:r>
            <a:r>
              <a:rPr lang="ru-RU" sz="2200" dirty="0" err="1"/>
              <a:t>Панеях</a:t>
            </a:r>
            <a:r>
              <a:rPr lang="ru-RU" sz="2200" dirty="0"/>
              <a:t>, </a:t>
            </a:r>
            <a:r>
              <a:rPr lang="ru-RU" sz="2200" dirty="0" err="1"/>
              <a:t>Титяев</a:t>
            </a:r>
            <a:r>
              <a:rPr lang="ru-RU" sz="2200" dirty="0"/>
              <a:t>, 2010)</a:t>
            </a:r>
          </a:p>
          <a:p>
            <a:pPr marL="742950" lvl="1" indent="-285750" defTabSz="457200" eaLnBrk="0" fontAlgn="base" hangingPunct="0"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200" dirty="0" smtClean="0"/>
              <a:t>Низкая </a:t>
            </a:r>
            <a:r>
              <a:rPr lang="ru-RU" sz="2200" dirty="0"/>
              <a:t>квалификация применяющих законодательство</a:t>
            </a:r>
          </a:p>
          <a:p>
            <a:pPr marL="742950" lvl="1" indent="-285750" defTabSz="457200" eaLnBrk="0" fontAlgn="base" hangingPunct="0"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endParaRPr lang="ru-RU" sz="2200" dirty="0"/>
          </a:p>
          <a:p>
            <a:pPr marL="285750" indent="-285750" defTabSz="457200" eaLnBrk="0" fontAlgn="base" hangingPunct="0"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200" dirty="0" smtClean="0">
                <a:ea typeface="ＭＳ Ｐゴシック" charset="-128"/>
                <a:cs typeface="ＭＳ Ｐゴシック"/>
              </a:rPr>
              <a:t> Традиционный ответ в российской практике:</a:t>
            </a:r>
          </a:p>
          <a:p>
            <a:pPr marL="742950" lvl="1" indent="-285750" defTabSz="457200" eaLnBrk="0" fontAlgn="base" hangingPunct="0"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200" dirty="0" smtClean="0">
                <a:ea typeface="ＭＳ Ｐゴシック" charset="-128"/>
                <a:cs typeface="ＭＳ Ｐゴシック"/>
              </a:rPr>
              <a:t>Максимальная регламентация процедур контроля</a:t>
            </a:r>
          </a:p>
          <a:p>
            <a:pPr marL="742950" lvl="1" indent="-285750" defTabSz="457200" eaLnBrk="0" fontAlgn="base" hangingPunct="0"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200" dirty="0" smtClean="0">
                <a:ea typeface="ＭＳ Ｐゴシック" charset="-128"/>
                <a:cs typeface="ＭＳ Ｐゴシック"/>
              </a:rPr>
              <a:t>Ориентация на работу на основании жалоб</a:t>
            </a:r>
          </a:p>
          <a:p>
            <a:pPr marL="742950" lvl="1" indent="-285750" defTabSz="457200" eaLnBrk="0" fontAlgn="base" hangingPunct="0"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200" dirty="0" smtClean="0">
                <a:ea typeface="ＭＳ Ｐゴシック" charset="-128"/>
                <a:cs typeface="ＭＳ Ｐゴシック"/>
              </a:rPr>
              <a:t>Ужесточение наказаний</a:t>
            </a:r>
          </a:p>
          <a:p>
            <a:pPr marL="742950" lvl="1" indent="-285750" defTabSz="457200" eaLnBrk="0" fontAlgn="base" hangingPunct="0"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endParaRPr lang="ru-RU" sz="2200" dirty="0">
              <a:ea typeface="ＭＳ Ｐゴシック" charset="-128"/>
              <a:cs typeface="ＭＳ Ｐゴシック"/>
            </a:endParaRPr>
          </a:p>
          <a:p>
            <a:pPr marL="285750" indent="-285750" defTabSz="457200" eaLnBrk="0" fontAlgn="base" hangingPunct="0"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200" b="1" i="1" dirty="0" smtClean="0">
                <a:solidFill>
                  <a:srgbClr val="0070C0"/>
                </a:solidFill>
                <a:ea typeface="ＭＳ Ｐゴシック" charset="-128"/>
                <a:cs typeface="ＭＳ Ｐゴシック"/>
              </a:rPr>
              <a:t>Есть ли другие объяснения неэффективности системы?</a:t>
            </a:r>
          </a:p>
          <a:p>
            <a:pPr marL="285750" indent="-285750" defTabSz="457200" eaLnBrk="0" fontAlgn="base" hangingPunct="0"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200" b="1" i="1" dirty="0" smtClean="0">
                <a:solidFill>
                  <a:srgbClr val="0070C0"/>
                </a:solidFill>
                <a:ea typeface="ＭＳ Ｐゴシック" charset="-128"/>
                <a:cs typeface="ＭＳ Ｐゴシック"/>
              </a:rPr>
              <a:t>Возможно, неэффективна сама модель </a:t>
            </a:r>
            <a:r>
              <a:rPr lang="ru-RU" sz="2200" b="1" i="1" dirty="0" err="1" smtClean="0">
                <a:solidFill>
                  <a:srgbClr val="0070C0"/>
                </a:solidFill>
                <a:ea typeface="ＭＳ Ｐゴシック" charset="-128"/>
                <a:cs typeface="ＭＳ Ｐゴシック"/>
              </a:rPr>
              <a:t>инфорсмента</a:t>
            </a:r>
            <a:r>
              <a:rPr lang="ru-RU" sz="2200" b="1" i="1" dirty="0" smtClean="0">
                <a:solidFill>
                  <a:srgbClr val="0070C0"/>
                </a:solidFill>
                <a:ea typeface="ＭＳ Ｐゴシック" charset="-128"/>
                <a:cs typeface="ＭＳ Ｐゴシック"/>
              </a:rPr>
              <a:t> и требуется рассмотреть альтернативы (частный </a:t>
            </a:r>
            <a:r>
              <a:rPr lang="ru-RU" sz="2200" b="1" i="1" dirty="0" err="1" smtClean="0">
                <a:solidFill>
                  <a:srgbClr val="0070C0"/>
                </a:solidFill>
                <a:ea typeface="ＭＳ Ｐゴシック" charset="-128"/>
                <a:cs typeface="ＭＳ Ｐゴシック"/>
              </a:rPr>
              <a:t>инфорсмент</a:t>
            </a:r>
            <a:r>
              <a:rPr lang="ru-RU" sz="2200" b="1" i="1" dirty="0" smtClean="0">
                <a:solidFill>
                  <a:srgbClr val="0070C0"/>
                </a:solidFill>
                <a:ea typeface="ＭＳ Ｐゴシック" charset="-128"/>
                <a:cs typeface="ＭＳ Ｐゴシック"/>
              </a:rPr>
              <a:t>)?</a:t>
            </a:r>
            <a:endParaRPr lang="ru-RU" sz="2200" b="1" i="1" dirty="0">
              <a:solidFill>
                <a:srgbClr val="0070C0"/>
              </a:solidFill>
              <a:ea typeface="ＭＳ Ｐゴシック" charset="-128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9706062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16632"/>
            <a:ext cx="7293496" cy="936104"/>
          </a:xfrm>
        </p:spPr>
        <p:txBody>
          <a:bodyPr>
            <a:normAutofit/>
          </a:bodyPr>
          <a:lstStyle/>
          <a:p>
            <a:pPr algn="l"/>
            <a:r>
              <a:rPr lang="ru-RU" sz="3200" dirty="0" smtClean="0">
                <a:solidFill>
                  <a:schemeClr val="bg1"/>
                </a:solidFill>
              </a:rPr>
              <a:t>Постановка проблемы: теория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516FB-1251-4287-85DF-78D827543F93}" type="slidenum">
              <a:rPr lang="ru-RU" smtClean="0"/>
              <a:t>5</a:t>
            </a:fld>
            <a:endParaRPr lang="ru-RU" dirty="0"/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179512" y="1484784"/>
            <a:ext cx="8784976" cy="4641379"/>
          </a:xfrm>
        </p:spPr>
        <p:txBody>
          <a:bodyPr/>
          <a:lstStyle/>
          <a:p>
            <a:endParaRPr lang="ru-RU" i="1" dirty="0" smtClean="0"/>
          </a:p>
          <a:p>
            <a:endParaRPr lang="ru-RU" i="1" dirty="0" smtClean="0"/>
          </a:p>
          <a:p>
            <a:endParaRPr lang="en-US" i="1" dirty="0"/>
          </a:p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1556792"/>
            <a:ext cx="90364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endParaRPr lang="ru-RU" sz="2400" dirty="0">
              <a:ea typeface="ＭＳ Ｐゴシック" charset="-128"/>
              <a:cs typeface="ＭＳ Ｐゴシック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512" y="1268760"/>
            <a:ext cx="885698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Многочисленные работы, сопоставляющие государственный и частный </a:t>
            </a:r>
            <a:r>
              <a:rPr lang="ru-RU" dirty="0" err="1" smtClean="0"/>
              <a:t>инфорсмент</a:t>
            </a:r>
            <a:r>
              <a:rPr lang="ru-RU" dirty="0" smtClean="0"/>
              <a:t>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в целом: </a:t>
            </a:r>
            <a:r>
              <a:rPr lang="en-GB" dirty="0" smtClean="0"/>
              <a:t>Becker </a:t>
            </a:r>
            <a:r>
              <a:rPr lang="en-GB" dirty="0"/>
              <a:t>and Stigler (1974</a:t>
            </a:r>
            <a:r>
              <a:rPr lang="en-GB" dirty="0" smtClean="0"/>
              <a:t>)</a:t>
            </a:r>
            <a:r>
              <a:rPr lang="ru-RU" dirty="0" smtClean="0"/>
              <a:t>, </a:t>
            </a:r>
            <a:r>
              <a:rPr lang="en-GB" dirty="0" err="1"/>
              <a:t>Landes</a:t>
            </a:r>
            <a:r>
              <a:rPr lang="en-GB" dirty="0"/>
              <a:t> and Posner (1975</a:t>
            </a:r>
            <a:r>
              <a:rPr lang="en-GB" dirty="0" smtClean="0"/>
              <a:t>)</a:t>
            </a:r>
            <a:r>
              <a:rPr lang="ru-RU" dirty="0" smtClean="0"/>
              <a:t>,</a:t>
            </a:r>
            <a:r>
              <a:rPr lang="en-GB" dirty="0" smtClean="0"/>
              <a:t> </a:t>
            </a:r>
            <a:r>
              <a:rPr lang="en-GB" dirty="0" err="1"/>
              <a:t>Garoupa</a:t>
            </a:r>
            <a:r>
              <a:rPr lang="en-GB" dirty="0"/>
              <a:t> (1997</a:t>
            </a:r>
            <a:r>
              <a:rPr lang="en-GB" dirty="0" smtClean="0"/>
              <a:t>)</a:t>
            </a:r>
            <a:r>
              <a:rPr lang="ru-RU" dirty="0" smtClean="0"/>
              <a:t>, </a:t>
            </a:r>
            <a:r>
              <a:rPr lang="en-GB" dirty="0" err="1" smtClean="0"/>
              <a:t>Poilinsky</a:t>
            </a:r>
            <a:r>
              <a:rPr lang="en-GB" dirty="0" smtClean="0"/>
              <a:t> </a:t>
            </a:r>
            <a:r>
              <a:rPr lang="en-GB" dirty="0"/>
              <a:t>and </a:t>
            </a:r>
            <a:r>
              <a:rPr lang="en-GB" dirty="0" err="1"/>
              <a:t>Shavell</a:t>
            </a:r>
            <a:r>
              <a:rPr lang="en-GB" dirty="0"/>
              <a:t> (</a:t>
            </a:r>
            <a:r>
              <a:rPr lang="en-GB" dirty="0" smtClean="0"/>
              <a:t>2000)</a:t>
            </a:r>
            <a:r>
              <a:rPr lang="en-US" dirty="0" smtClean="0"/>
              <a:t>, etc.</a:t>
            </a:r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в</a:t>
            </a:r>
            <a:r>
              <a:rPr lang="ru-RU" dirty="0" smtClean="0"/>
              <a:t> </a:t>
            </a:r>
            <a:r>
              <a:rPr lang="ru-RU" dirty="0"/>
              <a:t>отдельных </a:t>
            </a:r>
            <a:r>
              <a:rPr lang="ru-RU" dirty="0" smtClean="0"/>
              <a:t>областях законодательства: </a:t>
            </a:r>
            <a:r>
              <a:rPr lang="ru-RU" dirty="0"/>
              <a:t>антимонопольного </a:t>
            </a:r>
            <a:r>
              <a:rPr lang="ru-RU" dirty="0" smtClean="0"/>
              <a:t>(обзор в </a:t>
            </a:r>
            <a:r>
              <a:rPr lang="en-US" dirty="0" smtClean="0"/>
              <a:t>Segal</a:t>
            </a:r>
            <a:r>
              <a:rPr lang="en-US" dirty="0"/>
              <a:t>, </a:t>
            </a:r>
            <a:r>
              <a:rPr lang="en-US" dirty="0" err="1"/>
              <a:t>Whinston</a:t>
            </a:r>
            <a:r>
              <a:rPr lang="en-US" dirty="0"/>
              <a:t>, 2006), </a:t>
            </a:r>
            <a:r>
              <a:rPr lang="ru-RU" dirty="0"/>
              <a:t>иммиграционного (</a:t>
            </a:r>
            <a:r>
              <a:rPr lang="en-US" dirty="0"/>
              <a:t>Pham, 1996), </a:t>
            </a:r>
            <a:r>
              <a:rPr lang="ru-RU" dirty="0"/>
              <a:t>корпоративного (</a:t>
            </a:r>
            <a:r>
              <a:rPr lang="en-US" dirty="0" err="1"/>
              <a:t>Armour</a:t>
            </a:r>
            <a:r>
              <a:rPr lang="en-US" dirty="0"/>
              <a:t>, Black, </a:t>
            </a:r>
            <a:r>
              <a:rPr lang="en-US" dirty="0" err="1"/>
              <a:t>Cheffins</a:t>
            </a:r>
            <a:r>
              <a:rPr lang="en-US" dirty="0"/>
              <a:t> et al., 2009; Roe, Jackson, 2009) </a:t>
            </a:r>
            <a:r>
              <a:rPr lang="ru-RU" dirty="0"/>
              <a:t>и </a:t>
            </a:r>
            <a:r>
              <a:rPr lang="ru-RU" dirty="0" smtClean="0"/>
              <a:t>др.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r>
              <a:rPr lang="ru-RU" b="1" dirty="0" smtClean="0"/>
              <a:t>«Пробелы»: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в основном сопоставляются 2 модели </a:t>
            </a:r>
            <a:r>
              <a:rPr lang="ru-RU" dirty="0" err="1" smtClean="0"/>
              <a:t>инфорсмента</a:t>
            </a:r>
            <a:r>
              <a:rPr lang="ru-RU" dirty="0" smtClean="0"/>
              <a:t> (частный и государственный), смешанные модели почти не рассматриваются или рассматриваются как вариант объединения преимуществ государственного и частного </a:t>
            </a:r>
            <a:r>
              <a:rPr lang="ru-RU" dirty="0" err="1" smtClean="0"/>
              <a:t>инфорсмента</a:t>
            </a:r>
            <a:r>
              <a:rPr lang="ru-RU" dirty="0"/>
              <a:t> </a:t>
            </a:r>
            <a:r>
              <a:rPr lang="ru-RU" dirty="0" smtClean="0"/>
              <a:t>(например</a:t>
            </a:r>
            <a:r>
              <a:rPr lang="ru-RU" dirty="0"/>
              <a:t>, </a:t>
            </a:r>
            <a:r>
              <a:rPr lang="en-US" dirty="0"/>
              <a:t>McAfee, </a:t>
            </a:r>
            <a:r>
              <a:rPr lang="en-US" dirty="0" err="1"/>
              <a:t>Mialon</a:t>
            </a:r>
            <a:r>
              <a:rPr lang="en-US" dirty="0"/>
              <a:t>, and Mialon,2008</a:t>
            </a:r>
            <a:r>
              <a:rPr lang="en-US" dirty="0" smtClean="0"/>
              <a:t>)</a:t>
            </a:r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Значительно более подробно рассматривается влияние ошибок </a:t>
            </a:r>
            <a:r>
              <a:rPr lang="en-US" dirty="0" smtClean="0"/>
              <a:t>II </a:t>
            </a:r>
            <a:r>
              <a:rPr lang="ru-RU" dirty="0" smtClean="0"/>
              <a:t>рода (уход от ответственности виновных), чем ошибок </a:t>
            </a:r>
            <a:r>
              <a:rPr lang="en-US" dirty="0" smtClean="0"/>
              <a:t>I </a:t>
            </a:r>
            <a:r>
              <a:rPr lang="ru-RU" dirty="0" smtClean="0"/>
              <a:t>рода (наказание невиновных). Анализ влияния ошибок </a:t>
            </a:r>
            <a:r>
              <a:rPr lang="ru-RU" dirty="0" err="1" smtClean="0"/>
              <a:t>правоприменения</a:t>
            </a:r>
            <a:r>
              <a:rPr lang="ru-RU" dirty="0" smtClean="0"/>
              <a:t> на сдерживание описывается в рамках одной модели </a:t>
            </a:r>
            <a:r>
              <a:rPr lang="ru-RU" dirty="0" err="1" smtClean="0"/>
              <a:t>инфорсмента</a:t>
            </a:r>
            <a:r>
              <a:rPr lang="ru-RU" dirty="0" smtClean="0"/>
              <a:t> (</a:t>
            </a:r>
            <a:r>
              <a:rPr lang="ru-RU" dirty="0" err="1" smtClean="0"/>
              <a:t>Calfee</a:t>
            </a:r>
            <a:r>
              <a:rPr lang="ru-RU" dirty="0"/>
              <a:t>, </a:t>
            </a:r>
            <a:r>
              <a:rPr lang="ru-RU" dirty="0" err="1"/>
              <a:t>Craswell</a:t>
            </a:r>
            <a:r>
              <a:rPr lang="ru-RU" dirty="0"/>
              <a:t>, 1984, 1986; </a:t>
            </a:r>
            <a:r>
              <a:rPr lang="ru-RU" dirty="0" err="1"/>
              <a:t>Kahan</a:t>
            </a:r>
            <a:r>
              <a:rPr lang="ru-RU" dirty="0"/>
              <a:t>, 1989; </a:t>
            </a:r>
            <a:r>
              <a:rPr lang="ru-RU" dirty="0" err="1"/>
              <a:t>Grady</a:t>
            </a:r>
            <a:r>
              <a:rPr lang="ru-RU" dirty="0"/>
              <a:t>, 1989; </a:t>
            </a:r>
            <a:r>
              <a:rPr lang="ru-RU" dirty="0" err="1"/>
              <a:t>Polinsky</a:t>
            </a:r>
            <a:r>
              <a:rPr lang="ru-RU" dirty="0"/>
              <a:t>, </a:t>
            </a:r>
            <a:r>
              <a:rPr lang="ru-RU" dirty="0" err="1"/>
              <a:t>Shavell</a:t>
            </a:r>
            <a:r>
              <a:rPr lang="ru-RU" dirty="0"/>
              <a:t>, 2007</a:t>
            </a:r>
            <a:r>
              <a:rPr lang="ru-RU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Традиционно в моделях чем выше вероятность ошибок I рода, тем ниже вероятность ошибок II </a:t>
            </a:r>
            <a:r>
              <a:rPr lang="ru-RU" dirty="0" smtClean="0"/>
              <a:t>рода 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21066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16632"/>
            <a:ext cx="7293496" cy="936104"/>
          </a:xfrm>
        </p:spPr>
        <p:txBody>
          <a:bodyPr>
            <a:normAutofit/>
          </a:bodyPr>
          <a:lstStyle/>
          <a:p>
            <a:pPr algn="l"/>
            <a:r>
              <a:rPr lang="ru-RU" sz="3200" dirty="0" smtClean="0">
                <a:solidFill>
                  <a:schemeClr val="bg1"/>
                </a:solidFill>
              </a:rPr>
              <a:t>Наш подход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516FB-1251-4287-85DF-78D827543F93}" type="slidenum">
              <a:rPr lang="ru-RU" smtClean="0"/>
              <a:t>6</a:t>
            </a:fld>
            <a:endParaRPr lang="ru-RU" dirty="0"/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179512" y="1484784"/>
            <a:ext cx="8784976" cy="4641379"/>
          </a:xfrm>
        </p:spPr>
        <p:txBody>
          <a:bodyPr/>
          <a:lstStyle/>
          <a:p>
            <a:endParaRPr lang="ru-RU" i="1" dirty="0" smtClean="0"/>
          </a:p>
          <a:p>
            <a:endParaRPr lang="ru-RU" i="1" dirty="0" smtClean="0"/>
          </a:p>
          <a:p>
            <a:endParaRPr lang="en-US" i="1" dirty="0"/>
          </a:p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1556792"/>
            <a:ext cx="90364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endParaRPr lang="ru-RU" sz="2400" dirty="0">
              <a:ea typeface="ＭＳ Ｐゴシック" charset="-128"/>
              <a:cs typeface="ＭＳ Ｐゴシック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512" y="1268760"/>
            <a:ext cx="885698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pPr marL="342900" indent="-342900">
              <a:buAutoNum type="arabicPeriod"/>
            </a:pPr>
            <a:r>
              <a:rPr lang="ru-RU" sz="2400" dirty="0" smtClean="0"/>
              <a:t>Сопоставляются 3 модели </a:t>
            </a:r>
            <a:r>
              <a:rPr lang="ru-RU" sz="2400" dirty="0" err="1" smtClean="0"/>
              <a:t>инфорсмента</a:t>
            </a:r>
            <a:r>
              <a:rPr lang="ru-RU" sz="2400" dirty="0" smtClean="0"/>
              <a:t>: чистый государственный, частный, селективный государственный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Эндогенные объяснения причин ошибок </a:t>
            </a:r>
            <a:r>
              <a:rPr lang="ru-RU" sz="2400" dirty="0" err="1" smtClean="0"/>
              <a:t>правоприменения</a:t>
            </a:r>
            <a:r>
              <a:rPr lang="ru-RU" sz="2400" dirty="0" smtClean="0"/>
              <a:t>: количество жалоб при ограниченных ресурсах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Мы </a:t>
            </a:r>
            <a:r>
              <a:rPr lang="ru-RU" sz="2400" dirty="0"/>
              <a:t>объясняем одновременно низкое сдерживание и высокие масштабы ошибок и издержек добросовестных участников при предпосылках об отсутствии коррупции, конфликта интересов и удовлетворительном уровне квалификации 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В нашей модели вероятности ошибок обоих видов могут меняться в одну сторону.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Подход позволяет сформулировать политические рекомендации по совершенствованию </a:t>
            </a:r>
            <a:r>
              <a:rPr lang="ru-RU" sz="2400" dirty="0" err="1" smtClean="0"/>
              <a:t>правоприменения</a:t>
            </a:r>
            <a:endParaRPr lang="ru-RU" sz="2400" dirty="0" smtClean="0"/>
          </a:p>
          <a:p>
            <a:pPr marL="342900" indent="-3429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47550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16632"/>
            <a:ext cx="7293496" cy="936104"/>
          </a:xfrm>
        </p:spPr>
        <p:txBody>
          <a:bodyPr>
            <a:normAutofit/>
          </a:bodyPr>
          <a:lstStyle/>
          <a:p>
            <a:pPr algn="l"/>
            <a:r>
              <a:rPr lang="ru-RU" sz="3200" dirty="0" smtClean="0">
                <a:solidFill>
                  <a:schemeClr val="bg1"/>
                </a:solidFill>
              </a:rPr>
              <a:t>Модели </a:t>
            </a:r>
            <a:r>
              <a:rPr lang="ru-RU" sz="3200" dirty="0" err="1" smtClean="0">
                <a:solidFill>
                  <a:schemeClr val="bg1"/>
                </a:solidFill>
              </a:rPr>
              <a:t>инфорсмента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516FB-1251-4287-85DF-78D827543F93}" type="slidenum">
              <a:rPr lang="ru-RU" smtClean="0"/>
              <a:t>7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1556792"/>
            <a:ext cx="90364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endParaRPr lang="ru-RU" sz="2400" dirty="0">
              <a:ea typeface="ＭＳ Ｐゴシック" charset="-128"/>
              <a:cs typeface="ＭＳ Ｐゴシック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1412974"/>
            <a:ext cx="3106688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lnSpc>
                <a:spcPct val="90000"/>
              </a:lnSpc>
              <a:buNone/>
              <a:defRPr/>
            </a:pPr>
            <a:r>
              <a:rPr lang="ru-RU" sz="1600" b="1" dirty="0" smtClean="0">
                <a:solidFill>
                  <a:srgbClr val="0070C0"/>
                </a:solidFill>
              </a:rPr>
              <a:t>Чистый государственный </a:t>
            </a:r>
            <a:r>
              <a:rPr lang="ru-RU" sz="1600" b="1" dirty="0" err="1" smtClean="0">
                <a:solidFill>
                  <a:srgbClr val="0070C0"/>
                </a:solidFill>
              </a:rPr>
              <a:t>инфорсмент</a:t>
            </a:r>
            <a:endParaRPr lang="ru-RU" sz="1600" b="1" dirty="0" smtClean="0">
              <a:solidFill>
                <a:srgbClr val="0070C0"/>
              </a:solidFill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302638" y="2007761"/>
            <a:ext cx="2501411" cy="1815882"/>
          </a:xfrm>
          <a:prstGeom prst="rect">
            <a:avLst/>
          </a:prstGeom>
          <a:noFill/>
          <a:ln w="28575">
            <a:solidFill>
              <a:srgbClr val="0070C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1600" b="1" dirty="0">
                <a:latin typeface="+mn-lt"/>
              </a:rPr>
              <a:t>Органом ИВ </a:t>
            </a:r>
            <a:r>
              <a:rPr lang="ru-RU" altLang="ru-RU" sz="1600" dirty="0">
                <a:latin typeface="+mn-lt"/>
              </a:rPr>
              <a:t>осуществляется </a:t>
            </a:r>
            <a:r>
              <a:rPr lang="ru-RU" altLang="ru-RU" sz="1600" b="1" dirty="0">
                <a:latin typeface="+mn-lt"/>
              </a:rPr>
              <a:t>проверка</a:t>
            </a:r>
            <a:r>
              <a:rPr lang="ru-RU" altLang="ru-RU" sz="1600" dirty="0">
                <a:latin typeface="+mn-lt"/>
              </a:rPr>
              <a:t> деятельности хозяйствующих субъектов на соответствие обязательным требованиям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329626" y="4030642"/>
            <a:ext cx="2501411" cy="584775"/>
          </a:xfrm>
          <a:prstGeom prst="rect">
            <a:avLst/>
          </a:prstGeom>
          <a:noFill/>
          <a:ln w="28575">
            <a:solidFill>
              <a:srgbClr val="0070C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1600" dirty="0">
                <a:latin typeface="+mn-lt"/>
              </a:rPr>
              <a:t>Выявляется/не выявляется нарушение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360780" y="4906049"/>
            <a:ext cx="2501411" cy="584775"/>
          </a:xfrm>
          <a:prstGeom prst="rect">
            <a:avLst/>
          </a:prstGeom>
          <a:noFill/>
          <a:ln w="28575">
            <a:solidFill>
              <a:srgbClr val="0070C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1600" dirty="0">
                <a:latin typeface="+mn-lt"/>
              </a:rPr>
              <a:t>Если есть нарушение, накладывается штраф</a:t>
            </a:r>
          </a:p>
        </p:txBody>
      </p:sp>
      <p:sp>
        <p:nvSpPr>
          <p:cNvPr id="12" name="Line 7"/>
          <p:cNvSpPr>
            <a:spLocks noChangeShapeType="1"/>
          </p:cNvSpPr>
          <p:nvPr/>
        </p:nvSpPr>
        <p:spPr bwMode="auto">
          <a:xfrm>
            <a:off x="1553343" y="3824168"/>
            <a:ext cx="0" cy="215900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1600"/>
          </a:p>
        </p:txBody>
      </p:sp>
      <p:sp>
        <p:nvSpPr>
          <p:cNvPr id="13" name="Line 8"/>
          <p:cNvSpPr>
            <a:spLocks noChangeShapeType="1"/>
          </p:cNvSpPr>
          <p:nvPr/>
        </p:nvSpPr>
        <p:spPr bwMode="auto">
          <a:xfrm>
            <a:off x="1580332" y="4690149"/>
            <a:ext cx="0" cy="215900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1600"/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6176259" y="1426716"/>
            <a:ext cx="2592982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sz="1600" b="1" dirty="0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Частный </a:t>
            </a:r>
            <a:r>
              <a:rPr lang="ru-RU" sz="16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инфорсмент</a:t>
            </a:r>
            <a:endParaRPr lang="ru-RU" sz="1600" b="1" dirty="0">
              <a:solidFill>
                <a:srgbClr val="0070C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6176704" y="2007761"/>
            <a:ext cx="2715776" cy="1569660"/>
          </a:xfrm>
          <a:prstGeom prst="rect">
            <a:avLst/>
          </a:prstGeom>
          <a:noFill/>
          <a:ln w="28575">
            <a:solidFill>
              <a:srgbClr val="0070C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1600" dirty="0">
                <a:latin typeface="+mn-lt"/>
              </a:rPr>
              <a:t>Существует </a:t>
            </a:r>
            <a:r>
              <a:rPr lang="ru-RU" altLang="ru-RU" sz="1600" b="1" dirty="0">
                <a:latin typeface="+mn-lt"/>
              </a:rPr>
              <a:t>пострадавший</a:t>
            </a:r>
            <a:r>
              <a:rPr lang="ru-RU" altLang="ru-RU" sz="1600" dirty="0">
                <a:latin typeface="+mn-lt"/>
              </a:rPr>
              <a:t>, который считает, что действиями определенного хозяйствующего субъекта (нарушителя) ему нанесен ущерб </a:t>
            </a:r>
          </a:p>
        </p:txBody>
      </p:sp>
      <p:sp>
        <p:nvSpPr>
          <p:cNvPr id="16" name="Text Box 11"/>
          <p:cNvSpPr txBox="1">
            <a:spLocks noChangeArrowheads="1"/>
          </p:cNvSpPr>
          <p:nvPr/>
        </p:nvSpPr>
        <p:spPr bwMode="auto">
          <a:xfrm>
            <a:off x="6176703" y="3870791"/>
            <a:ext cx="2715777" cy="584775"/>
          </a:xfrm>
          <a:prstGeom prst="rect">
            <a:avLst/>
          </a:prstGeom>
          <a:noFill/>
          <a:ln w="28575">
            <a:solidFill>
              <a:srgbClr val="0070C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1600" dirty="0">
                <a:latin typeface="+mn-lt"/>
              </a:rPr>
              <a:t>Пострадавший обращается в </a:t>
            </a:r>
            <a:r>
              <a:rPr lang="ru-RU" altLang="ru-RU" sz="1600" b="1" dirty="0">
                <a:latin typeface="+mn-lt"/>
              </a:rPr>
              <a:t>суд </a:t>
            </a:r>
          </a:p>
        </p:txBody>
      </p:sp>
      <p:sp>
        <p:nvSpPr>
          <p:cNvPr id="17" name="Text Box 13"/>
          <p:cNvSpPr txBox="1">
            <a:spLocks noChangeArrowheads="1"/>
          </p:cNvSpPr>
          <p:nvPr/>
        </p:nvSpPr>
        <p:spPr bwMode="auto">
          <a:xfrm>
            <a:off x="6176703" y="4798099"/>
            <a:ext cx="2715777" cy="1077218"/>
          </a:xfrm>
          <a:prstGeom prst="rect">
            <a:avLst/>
          </a:prstGeom>
          <a:noFill/>
          <a:ln w="28575">
            <a:solidFill>
              <a:srgbClr val="0070C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1600" dirty="0" smtClean="0">
                <a:latin typeface="+mn-lt"/>
              </a:rPr>
              <a:t>В </a:t>
            </a:r>
            <a:r>
              <a:rPr lang="ru-RU" altLang="ru-RU" sz="1600" dirty="0">
                <a:latin typeface="+mn-lt"/>
              </a:rPr>
              <a:t>случае удовлетворения иска нарушитель компенсирует ущерб и уплачивает штраф </a:t>
            </a:r>
          </a:p>
        </p:txBody>
      </p:sp>
      <p:sp>
        <p:nvSpPr>
          <p:cNvPr id="18" name="Line 14"/>
          <p:cNvSpPr>
            <a:spLocks noChangeShapeType="1"/>
          </p:cNvSpPr>
          <p:nvPr/>
        </p:nvSpPr>
        <p:spPr bwMode="auto">
          <a:xfrm>
            <a:off x="7450430" y="3577421"/>
            <a:ext cx="0" cy="288925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1600"/>
          </a:p>
        </p:txBody>
      </p:sp>
      <p:sp>
        <p:nvSpPr>
          <p:cNvPr id="19" name="Line 15"/>
          <p:cNvSpPr>
            <a:spLocks noChangeShapeType="1"/>
          </p:cNvSpPr>
          <p:nvPr/>
        </p:nvSpPr>
        <p:spPr bwMode="auto">
          <a:xfrm>
            <a:off x="7476147" y="4476750"/>
            <a:ext cx="0" cy="288925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1600"/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2969795" y="1369467"/>
            <a:ext cx="3096906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sz="1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Селективный государственный </a:t>
            </a:r>
            <a:r>
              <a:rPr lang="ru-RU" sz="16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инфорсмент</a:t>
            </a:r>
            <a:endParaRPr lang="ru-RU" sz="1600" b="1" dirty="0">
              <a:solidFill>
                <a:srgbClr val="0070C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1" name="Text Box 10"/>
          <p:cNvSpPr txBox="1">
            <a:spLocks noChangeArrowheads="1"/>
          </p:cNvSpPr>
          <p:nvPr/>
        </p:nvSpPr>
        <p:spPr bwMode="auto">
          <a:xfrm>
            <a:off x="3221979" y="2018457"/>
            <a:ext cx="2718173" cy="1569660"/>
          </a:xfrm>
          <a:prstGeom prst="rect">
            <a:avLst/>
          </a:prstGeom>
          <a:noFill/>
          <a:ln w="28575">
            <a:solidFill>
              <a:srgbClr val="0070C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1600" dirty="0">
                <a:latin typeface="+mn-lt"/>
              </a:rPr>
              <a:t>Существует </a:t>
            </a:r>
            <a:r>
              <a:rPr lang="ru-RU" altLang="ru-RU" sz="1600" b="1" dirty="0">
                <a:latin typeface="+mn-lt"/>
              </a:rPr>
              <a:t>пострадавший</a:t>
            </a:r>
            <a:r>
              <a:rPr lang="ru-RU" altLang="ru-RU" sz="1600" dirty="0">
                <a:latin typeface="+mn-lt"/>
              </a:rPr>
              <a:t>, который считает, что действиями определенного хозяйствующего субъекта (нарушителя) ему нанесен ущерб </a:t>
            </a:r>
          </a:p>
        </p:txBody>
      </p:sp>
      <p:sp>
        <p:nvSpPr>
          <p:cNvPr id="22" name="Line 14"/>
          <p:cNvSpPr>
            <a:spLocks noChangeShapeType="1"/>
          </p:cNvSpPr>
          <p:nvPr/>
        </p:nvSpPr>
        <p:spPr bwMode="auto">
          <a:xfrm>
            <a:off x="4520128" y="3588117"/>
            <a:ext cx="0" cy="236051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1600"/>
          </a:p>
        </p:txBody>
      </p:sp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3223859" y="3870791"/>
            <a:ext cx="2716293" cy="584775"/>
          </a:xfrm>
          <a:prstGeom prst="rect">
            <a:avLst/>
          </a:prstGeom>
          <a:noFill/>
          <a:ln w="28575">
            <a:solidFill>
              <a:srgbClr val="0070C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1600" dirty="0">
                <a:latin typeface="+mn-lt"/>
              </a:rPr>
              <a:t>Пострадавший обращается в </a:t>
            </a:r>
            <a:r>
              <a:rPr lang="ru-RU" altLang="ru-RU" sz="1600" b="1" dirty="0" smtClean="0">
                <a:latin typeface="+mn-lt"/>
              </a:rPr>
              <a:t>орган ИВ</a:t>
            </a:r>
            <a:endParaRPr lang="ru-RU" altLang="ru-RU" sz="1600" b="1" dirty="0">
              <a:latin typeface="+mn-lt"/>
            </a:endParaRPr>
          </a:p>
        </p:txBody>
      </p:sp>
      <p:sp>
        <p:nvSpPr>
          <p:cNvPr id="24" name="Line 15"/>
          <p:cNvSpPr>
            <a:spLocks noChangeShapeType="1"/>
          </p:cNvSpPr>
          <p:nvPr/>
        </p:nvSpPr>
        <p:spPr bwMode="auto">
          <a:xfrm>
            <a:off x="4568704" y="4455566"/>
            <a:ext cx="0" cy="288925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1600"/>
          </a:p>
        </p:txBody>
      </p:sp>
      <p:sp>
        <p:nvSpPr>
          <p:cNvPr id="25" name="Text Box 5"/>
          <p:cNvSpPr txBox="1">
            <a:spLocks noChangeArrowheads="1"/>
          </p:cNvSpPr>
          <p:nvPr/>
        </p:nvSpPr>
        <p:spPr bwMode="auto">
          <a:xfrm>
            <a:off x="3269421" y="4758094"/>
            <a:ext cx="2670731" cy="830997"/>
          </a:xfrm>
          <a:prstGeom prst="rect">
            <a:avLst/>
          </a:prstGeom>
          <a:noFill/>
          <a:ln w="28575">
            <a:solidFill>
              <a:srgbClr val="0070C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1600" dirty="0" smtClean="0">
                <a:latin typeface="+mn-lt"/>
              </a:rPr>
              <a:t>Проводится </a:t>
            </a:r>
            <a:r>
              <a:rPr lang="ru-RU" altLang="ru-RU" sz="1600" b="1" dirty="0" smtClean="0">
                <a:latin typeface="+mn-lt"/>
              </a:rPr>
              <a:t>проверка</a:t>
            </a:r>
            <a:r>
              <a:rPr lang="ru-RU" altLang="ru-RU" sz="1600" dirty="0" smtClean="0">
                <a:latin typeface="+mn-lt"/>
              </a:rPr>
              <a:t>, выявляется/не </a:t>
            </a:r>
            <a:r>
              <a:rPr lang="ru-RU" altLang="ru-RU" sz="1600" dirty="0">
                <a:latin typeface="+mn-lt"/>
              </a:rPr>
              <a:t>выявляется нарушение</a:t>
            </a:r>
          </a:p>
        </p:txBody>
      </p:sp>
      <p:sp>
        <p:nvSpPr>
          <p:cNvPr id="26" name="Line 8"/>
          <p:cNvSpPr>
            <a:spLocks noChangeShapeType="1"/>
          </p:cNvSpPr>
          <p:nvPr/>
        </p:nvSpPr>
        <p:spPr bwMode="auto">
          <a:xfrm>
            <a:off x="4586936" y="5589091"/>
            <a:ext cx="0" cy="215900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1600"/>
          </a:p>
        </p:txBody>
      </p:sp>
      <p:sp>
        <p:nvSpPr>
          <p:cNvPr id="27" name="Text Box 6"/>
          <p:cNvSpPr txBox="1">
            <a:spLocks noChangeArrowheads="1"/>
          </p:cNvSpPr>
          <p:nvPr/>
        </p:nvSpPr>
        <p:spPr bwMode="auto">
          <a:xfrm>
            <a:off x="3292202" y="5804991"/>
            <a:ext cx="2647950" cy="584775"/>
          </a:xfrm>
          <a:prstGeom prst="rect">
            <a:avLst/>
          </a:prstGeom>
          <a:noFill/>
          <a:ln w="28575">
            <a:solidFill>
              <a:srgbClr val="0070C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1600" dirty="0">
                <a:latin typeface="+mn-lt"/>
              </a:rPr>
              <a:t>Если есть нарушение, накладывается штраф</a:t>
            </a:r>
          </a:p>
        </p:txBody>
      </p:sp>
    </p:spTree>
    <p:extLst>
      <p:ext uri="{BB962C8B-B14F-4D97-AF65-F5344CB8AC3E}">
        <p14:creationId xmlns:p14="http://schemas.microsoft.com/office/powerpoint/2010/main" val="4939394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16632"/>
            <a:ext cx="7293496" cy="936104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dirty="0">
                <a:solidFill>
                  <a:schemeClr val="bg1"/>
                </a:solidFill>
              </a:rPr>
              <a:t>Сдерживающий эффект и ошибки </a:t>
            </a:r>
            <a:r>
              <a:rPr lang="ru-RU" sz="3200" dirty="0" err="1">
                <a:solidFill>
                  <a:schemeClr val="bg1"/>
                </a:solidFill>
              </a:rPr>
              <a:t>инфорсмента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516FB-1251-4287-85DF-78D827543F93}" type="slidenum">
              <a:rPr lang="ru-RU" smtClean="0"/>
              <a:t>8</a:t>
            </a:fld>
            <a:endParaRPr lang="ru-RU" dirty="0"/>
          </a:p>
        </p:txBody>
      </p:sp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341438"/>
            <a:ext cx="7772400" cy="960437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ru-RU" sz="2400" dirty="0" err="1" smtClean="0"/>
              <a:t>Г.Беккер</a:t>
            </a:r>
            <a:r>
              <a:rPr lang="ru-RU" sz="2400" dirty="0" smtClean="0"/>
              <a:t> (1968) Индивид </a:t>
            </a:r>
            <a:r>
              <a:rPr lang="ru-RU" sz="2400" dirty="0"/>
              <a:t>взвешивает издержки и выгоды от преступного поведения:</a:t>
            </a: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1692275" y="2205038"/>
          <a:ext cx="54006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Формула" r:id="rId5" imgW="1943100" imgH="215900" progId="Equation.3">
                  <p:embed/>
                </p:oleObj>
              </mc:Choice>
              <mc:Fallback>
                <p:oleObj name="Формула" r:id="rId5" imgW="1943100" imgH="215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2205038"/>
                        <a:ext cx="5400675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68313" y="2924175"/>
            <a:ext cx="8424862" cy="28645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dirty="0"/>
              <a:t>Где </a:t>
            </a:r>
            <a:r>
              <a:rPr lang="en-US" sz="2000" dirty="0"/>
              <a:t>EU</a:t>
            </a:r>
            <a:r>
              <a:rPr lang="ru-RU" sz="2000" dirty="0"/>
              <a:t> – ожидаемая преступником полезность от совершения преступления; 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Y </a:t>
            </a:r>
            <a:r>
              <a:rPr lang="ru-RU" sz="2000" dirty="0"/>
              <a:t>– доход от преступления (включая и нематериальный доход) правонарушителя; 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U</a:t>
            </a:r>
            <a:r>
              <a:rPr lang="ru-RU" sz="2000" dirty="0"/>
              <a:t> – функция полезности преступника; 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p </a:t>
            </a:r>
            <a:r>
              <a:rPr lang="ru-RU" sz="2000" dirty="0"/>
              <a:t>– вероятность того, что преступник будет задержан и понесет наказание; 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F</a:t>
            </a:r>
            <a:r>
              <a:rPr lang="ru-RU" sz="2000" dirty="0"/>
              <a:t> – тяжесть наказания ( в денежном эквиваленте).</a:t>
            </a:r>
          </a:p>
        </p:txBody>
      </p:sp>
    </p:spTree>
    <p:extLst>
      <p:ext uri="{BB962C8B-B14F-4D97-AF65-F5344CB8AC3E}">
        <p14:creationId xmlns:p14="http://schemas.microsoft.com/office/powerpoint/2010/main" val="8253150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16632"/>
            <a:ext cx="7293496" cy="936104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dirty="0" smtClean="0">
                <a:solidFill>
                  <a:schemeClr val="bg1"/>
                </a:solidFill>
              </a:rPr>
              <a:t>Сдерживающий эффект с учетом ошибок </a:t>
            </a:r>
            <a:r>
              <a:rPr lang="en-US" sz="3200" dirty="0" smtClean="0">
                <a:solidFill>
                  <a:schemeClr val="bg1"/>
                </a:solidFill>
              </a:rPr>
              <a:t>I </a:t>
            </a:r>
            <a:r>
              <a:rPr lang="ru-RU" sz="3200" dirty="0" smtClean="0">
                <a:solidFill>
                  <a:schemeClr val="bg1"/>
                </a:solidFill>
              </a:rPr>
              <a:t>и </a:t>
            </a:r>
            <a:r>
              <a:rPr lang="en-US" sz="3200" dirty="0" smtClean="0">
                <a:solidFill>
                  <a:schemeClr val="bg1"/>
                </a:solidFill>
              </a:rPr>
              <a:t>II </a:t>
            </a:r>
            <a:r>
              <a:rPr lang="ru-RU" sz="3200" dirty="0" smtClean="0">
                <a:solidFill>
                  <a:schemeClr val="bg1"/>
                </a:solidFill>
              </a:rPr>
              <a:t>рода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7300913" y="2255838"/>
            <a:ext cx="6746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>
                <a:solidFill>
                  <a:srgbClr val="FFFFFF"/>
                </a:solidFill>
                <a:latin typeface="Myriad Pro" pitchFamily="34" charset="0"/>
              </a:rPr>
              <a:t>фото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7300913" y="3967163"/>
            <a:ext cx="6746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FFFFFF"/>
                </a:solidFill>
                <a:latin typeface="Myriad Pro" pitchFamily="34" charset="0"/>
              </a:rPr>
              <a:t>фото</a:t>
            </a:r>
            <a:endParaRPr lang="en-US" dirty="0">
              <a:solidFill>
                <a:srgbClr val="FFFFFF"/>
              </a:solidFill>
            </a:endParaRPr>
          </a:p>
        </p:txBody>
      </p:sp>
      <p:graphicFrame>
        <p:nvGraphicFramePr>
          <p:cNvPr id="13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5600062"/>
              </p:ext>
            </p:extLst>
          </p:nvPr>
        </p:nvGraphicFramePr>
        <p:xfrm>
          <a:off x="255588" y="1412776"/>
          <a:ext cx="86264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Формула" r:id="rId5" imgW="3073400" imgH="203200" progId="Equation.3">
                  <p:embed/>
                </p:oleObj>
              </mc:Choice>
              <mc:Fallback>
                <p:oleObj name="Формула" r:id="rId5" imgW="30734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8" y="1412776"/>
                        <a:ext cx="8626475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263630" y="1933764"/>
            <a:ext cx="8431212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i="1" dirty="0">
                <a:latin typeface="+mn-lt"/>
              </a:rPr>
              <a:t>Для нейтрального к риску нарушителя: </a:t>
            </a:r>
            <a:endParaRPr lang="ru-RU" sz="2000" i="1" dirty="0" smtClean="0">
              <a:latin typeface="+mn-lt"/>
            </a:endParaRPr>
          </a:p>
          <a:p>
            <a:pPr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i="1" dirty="0" smtClean="0">
                <a:latin typeface="+mn-lt"/>
              </a:rPr>
              <a:t>A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– </a:t>
            </a:r>
            <a:r>
              <a:rPr lang="ru-RU" sz="2000" dirty="0">
                <a:latin typeface="+mn-lt"/>
              </a:rPr>
              <a:t>выигрыш от законного поведения</a:t>
            </a:r>
            <a:r>
              <a:rPr lang="en-US" sz="2000" dirty="0">
                <a:latin typeface="+mn-lt"/>
              </a:rPr>
              <a:t>,</a:t>
            </a:r>
            <a:r>
              <a:rPr lang="ru-RU" sz="2000" dirty="0">
                <a:latin typeface="+mn-lt"/>
              </a:rPr>
              <a:t> </a:t>
            </a:r>
            <a:endParaRPr lang="ru-RU" sz="2000" dirty="0" smtClean="0">
              <a:latin typeface="+mn-lt"/>
            </a:endParaRPr>
          </a:p>
          <a:p>
            <a:pPr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i="1" dirty="0" smtClean="0">
                <a:latin typeface="+mn-lt"/>
              </a:rPr>
              <a:t>Y</a:t>
            </a:r>
            <a:r>
              <a:rPr lang="en-US" sz="2000" dirty="0">
                <a:latin typeface="+mn-lt"/>
              </a:rPr>
              <a:t>– </a:t>
            </a:r>
            <a:r>
              <a:rPr lang="ru-RU" sz="2000" dirty="0">
                <a:latin typeface="+mn-lt"/>
              </a:rPr>
              <a:t>дополнительный выигрыш от нарушения</a:t>
            </a:r>
            <a:r>
              <a:rPr lang="en-US" sz="2000" dirty="0">
                <a:latin typeface="+mn-lt"/>
              </a:rPr>
              <a:t>,</a:t>
            </a:r>
            <a:r>
              <a:rPr lang="ru-RU" sz="2000" dirty="0">
                <a:latin typeface="+mn-lt"/>
              </a:rPr>
              <a:t> </a:t>
            </a:r>
            <a:endParaRPr lang="ru-RU" sz="2000" dirty="0" smtClean="0">
              <a:latin typeface="+mn-lt"/>
            </a:endParaRPr>
          </a:p>
          <a:p>
            <a:pPr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i="1" dirty="0" smtClean="0">
                <a:latin typeface="+mn-lt"/>
              </a:rPr>
              <a:t>F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– </a:t>
            </a:r>
            <a:r>
              <a:rPr lang="ru-RU" sz="2000" dirty="0">
                <a:latin typeface="+mn-lt"/>
              </a:rPr>
              <a:t>сумма санкций</a:t>
            </a:r>
            <a:r>
              <a:rPr lang="en-US" sz="2000" dirty="0">
                <a:latin typeface="+mn-lt"/>
              </a:rPr>
              <a:t>,</a:t>
            </a:r>
            <a:r>
              <a:rPr lang="ru-RU" sz="2000" dirty="0">
                <a:latin typeface="+mn-lt"/>
              </a:rPr>
              <a:t> </a:t>
            </a:r>
            <a:endParaRPr lang="ru-RU" sz="2000" dirty="0" smtClean="0">
              <a:latin typeface="+mn-lt"/>
            </a:endParaRPr>
          </a:p>
          <a:p>
            <a:pPr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i="1" dirty="0" smtClean="0">
                <a:latin typeface="+mn-lt"/>
              </a:rPr>
              <a:t>p</a:t>
            </a:r>
            <a:r>
              <a:rPr lang="en-US" sz="2000" dirty="0" smtClean="0">
                <a:latin typeface="+mn-lt"/>
              </a:rPr>
              <a:t>  </a:t>
            </a:r>
            <a:r>
              <a:rPr lang="en-US" sz="2000" dirty="0">
                <a:latin typeface="+mn-lt"/>
              </a:rPr>
              <a:t>– </a:t>
            </a:r>
            <a:r>
              <a:rPr lang="ru-RU" sz="2000" dirty="0">
                <a:latin typeface="+mn-lt"/>
              </a:rPr>
              <a:t>вероятность применения санкций к нарушителю</a:t>
            </a:r>
            <a:r>
              <a:rPr lang="en-US" sz="2000" dirty="0">
                <a:latin typeface="+mn-lt"/>
              </a:rPr>
              <a:t>,</a:t>
            </a:r>
            <a:r>
              <a:rPr lang="ru-RU" sz="2000" dirty="0">
                <a:latin typeface="+mn-lt"/>
              </a:rPr>
              <a:t>  </a:t>
            </a:r>
            <a:endParaRPr lang="ru-RU" sz="2000" dirty="0" smtClean="0">
              <a:latin typeface="+mn-lt"/>
            </a:endParaRPr>
          </a:p>
          <a:p>
            <a:pPr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i="1" dirty="0" smtClean="0">
                <a:latin typeface="+mn-lt"/>
              </a:rPr>
              <a:t>q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– </a:t>
            </a:r>
            <a:r>
              <a:rPr lang="ru-RU" sz="2000" dirty="0">
                <a:latin typeface="+mn-lt"/>
              </a:rPr>
              <a:t>вероятность не-применения санкций к невиновному</a:t>
            </a:r>
            <a:r>
              <a:rPr lang="en-US" sz="2000" dirty="0">
                <a:latin typeface="+mn-lt"/>
              </a:rPr>
              <a:t>  </a:t>
            </a:r>
          </a:p>
          <a:p>
            <a:pPr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i="1" dirty="0">
                <a:latin typeface="+mn-lt"/>
              </a:rPr>
              <a:t>1 – p </a:t>
            </a:r>
            <a:r>
              <a:rPr lang="en-US" sz="2000" dirty="0">
                <a:latin typeface="+mn-lt"/>
              </a:rPr>
              <a:t>  </a:t>
            </a:r>
            <a:r>
              <a:rPr lang="ru-RU" sz="2000" dirty="0">
                <a:latin typeface="+mn-lt"/>
              </a:rPr>
              <a:t>вероятность ошибок </a:t>
            </a:r>
            <a:r>
              <a:rPr lang="en-US" sz="2000" dirty="0">
                <a:latin typeface="+mn-lt"/>
              </a:rPr>
              <a:t>II </a:t>
            </a:r>
            <a:r>
              <a:rPr lang="ru-RU" sz="2000" dirty="0">
                <a:latin typeface="+mn-lt"/>
              </a:rPr>
              <a:t>рода</a:t>
            </a:r>
            <a:endParaRPr lang="en-US" sz="2000" dirty="0">
              <a:latin typeface="+mn-lt"/>
            </a:endParaRPr>
          </a:p>
          <a:p>
            <a:pPr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i="1" dirty="0">
                <a:latin typeface="+mn-lt"/>
              </a:rPr>
              <a:t>1 - </a:t>
            </a:r>
            <a:r>
              <a:rPr lang="en-GB" sz="2000" i="1" dirty="0">
                <a:latin typeface="+mn-lt"/>
              </a:rPr>
              <a:t>q</a:t>
            </a:r>
            <a:r>
              <a:rPr lang="en-US" sz="2000" dirty="0">
                <a:latin typeface="+mn-lt"/>
              </a:rPr>
              <a:t> </a:t>
            </a:r>
            <a:r>
              <a:rPr lang="ru-RU" sz="2000" dirty="0">
                <a:latin typeface="+mn-lt"/>
              </a:rPr>
              <a:t>   вероятность ошибок</a:t>
            </a:r>
            <a:r>
              <a:rPr lang="en-US" sz="2000" dirty="0">
                <a:latin typeface="+mn-lt"/>
              </a:rPr>
              <a:t> I </a:t>
            </a:r>
            <a:r>
              <a:rPr lang="ru-RU" sz="2000" dirty="0">
                <a:latin typeface="+mn-lt"/>
              </a:rPr>
              <a:t>рода</a:t>
            </a:r>
            <a:endParaRPr lang="en-US" sz="2000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4653136"/>
            <a:ext cx="14526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/>
              <a:t>При условии</a:t>
            </a: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8769622"/>
              </p:ext>
            </p:extLst>
          </p:nvPr>
        </p:nvGraphicFramePr>
        <p:xfrm>
          <a:off x="490890" y="5023584"/>
          <a:ext cx="1385888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Формула" r:id="rId7" imgW="596880" imgH="241200" progId="Equation.3">
                  <p:embed/>
                </p:oleObj>
              </mc:Choice>
              <mc:Fallback>
                <p:oleObj name="Формула" r:id="rId7" imgW="596880" imgH="2412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890" y="5023584"/>
                        <a:ext cx="1385888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15"/>
          <p:cNvSpPr txBox="1">
            <a:spLocks noChangeArrowheads="1"/>
          </p:cNvSpPr>
          <p:nvPr/>
        </p:nvSpPr>
        <p:spPr bwMode="auto">
          <a:xfrm>
            <a:off x="429836" y="5516562"/>
            <a:ext cx="705643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000" b="1" dirty="0">
                <a:solidFill>
                  <a:srgbClr val="0070C0"/>
                </a:solidFill>
                <a:latin typeface="+mn-lt"/>
              </a:rPr>
              <a:t>нарушение будет выгодно при любых значениях </a:t>
            </a:r>
            <a:r>
              <a:rPr lang="en-US" sz="2000" b="1" dirty="0">
                <a:solidFill>
                  <a:srgbClr val="0070C0"/>
                </a:solidFill>
                <a:latin typeface="+mn-lt"/>
              </a:rPr>
              <a:t>F</a:t>
            </a:r>
            <a:r>
              <a:rPr lang="ru-RU" sz="2000" b="1" dirty="0">
                <a:solidFill>
                  <a:srgbClr val="0070C0"/>
                </a:solidFill>
                <a:latin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524762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Office Theme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ерая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ppt/theme/themeOverride10.xml><?xml version="1.0" encoding="utf-8"?>
<a:themeOverride xmlns:a="http://schemas.openxmlformats.org/drawingml/2006/main">
  <a:clrScheme name="Серая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ppt/theme/themeOverride11.xml><?xml version="1.0" encoding="utf-8"?>
<a:themeOverride xmlns:a="http://schemas.openxmlformats.org/drawingml/2006/main">
  <a:clrScheme name="Серая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ppt/theme/themeOverride12.xml><?xml version="1.0" encoding="utf-8"?>
<a:themeOverride xmlns:a="http://schemas.openxmlformats.org/drawingml/2006/main">
  <a:clrScheme name="Серая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ppt/theme/themeOverride13.xml><?xml version="1.0" encoding="utf-8"?>
<a:themeOverride xmlns:a="http://schemas.openxmlformats.org/drawingml/2006/main">
  <a:clrScheme name="Серая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ppt/theme/themeOverride14.xml><?xml version="1.0" encoding="utf-8"?>
<a:themeOverride xmlns:a="http://schemas.openxmlformats.org/drawingml/2006/main">
  <a:clrScheme name="Серая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ppt/theme/themeOverride15.xml><?xml version="1.0" encoding="utf-8"?>
<a:themeOverride xmlns:a="http://schemas.openxmlformats.org/drawingml/2006/main">
  <a:clrScheme name="Серая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ppt/theme/themeOverride16.xml><?xml version="1.0" encoding="utf-8"?>
<a:themeOverride xmlns:a="http://schemas.openxmlformats.org/drawingml/2006/main">
  <a:clrScheme name="Серая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ppt/theme/themeOverride17.xml><?xml version="1.0" encoding="utf-8"?>
<a:themeOverride xmlns:a="http://schemas.openxmlformats.org/drawingml/2006/main">
  <a:clrScheme name="Серая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ppt/theme/themeOverride2.xml><?xml version="1.0" encoding="utf-8"?>
<a:themeOverride xmlns:a="http://schemas.openxmlformats.org/drawingml/2006/main">
  <a:clrScheme name="Серая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ppt/theme/themeOverride3.xml><?xml version="1.0" encoding="utf-8"?>
<a:themeOverride xmlns:a="http://schemas.openxmlformats.org/drawingml/2006/main">
  <a:clrScheme name="Серая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ppt/theme/themeOverride4.xml><?xml version="1.0" encoding="utf-8"?>
<a:themeOverride xmlns:a="http://schemas.openxmlformats.org/drawingml/2006/main">
  <a:clrScheme name="Серая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ppt/theme/themeOverride5.xml><?xml version="1.0" encoding="utf-8"?>
<a:themeOverride xmlns:a="http://schemas.openxmlformats.org/drawingml/2006/main">
  <a:clrScheme name="Серая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ppt/theme/themeOverride6.xml><?xml version="1.0" encoding="utf-8"?>
<a:themeOverride xmlns:a="http://schemas.openxmlformats.org/drawingml/2006/main">
  <a:clrScheme name="Серая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ppt/theme/themeOverride7.xml><?xml version="1.0" encoding="utf-8"?>
<a:themeOverride xmlns:a="http://schemas.openxmlformats.org/drawingml/2006/main">
  <a:clrScheme name="Серая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ppt/theme/themeOverride8.xml><?xml version="1.0" encoding="utf-8"?>
<a:themeOverride xmlns:a="http://schemas.openxmlformats.org/drawingml/2006/main">
  <a:clrScheme name="Серая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ppt/theme/themeOverride9.xml><?xml version="1.0" encoding="utf-8"?>
<a:themeOverride xmlns:a="http://schemas.openxmlformats.org/drawingml/2006/main">
  <a:clrScheme name="Серая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1126</TotalTime>
  <Words>2101</Words>
  <Application>Microsoft Office PowerPoint</Application>
  <PresentationFormat>Экран (4:3)</PresentationFormat>
  <Paragraphs>522</Paragraphs>
  <Slides>25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4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0" baseType="lpstr">
      <vt:lpstr>Office Theme</vt:lpstr>
      <vt:lpstr>1_Office Theme</vt:lpstr>
      <vt:lpstr>2_Office Theme</vt:lpstr>
      <vt:lpstr>3_Office Theme</vt:lpstr>
      <vt:lpstr>Формула</vt:lpstr>
      <vt:lpstr>Почему административные издержки растут, а законы соблюдаются все хуже? Экономический анализ административного правоприменения в России</vt:lpstr>
      <vt:lpstr>План презентации</vt:lpstr>
      <vt:lpstr>Постановка проблемы: практика</vt:lpstr>
      <vt:lpstr>Постановка проблемы: практика</vt:lpstr>
      <vt:lpstr>Постановка проблемы: теория</vt:lpstr>
      <vt:lpstr>Наш подход</vt:lpstr>
      <vt:lpstr>Модели инфорсмента</vt:lpstr>
      <vt:lpstr>Сдерживающий эффект и ошибки инфорсмента</vt:lpstr>
      <vt:lpstr>Сдерживающий эффект с учетом ошибок I и II рода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Эмпирическая проверка: гипотезы</vt:lpstr>
      <vt:lpstr>Результаты панельных регрессий</vt:lpstr>
      <vt:lpstr>Частный инфорсмент в России и других странах</vt:lpstr>
      <vt:lpstr>Выводы-1</vt:lpstr>
      <vt:lpstr>Выводы-2</vt:lpstr>
      <vt:lpstr>Результаты исследования представлены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Legal Errors in the Russian antitrust Enforcement: origins and effects</dc:title>
  <dc:creator>Admin</dc:creator>
  <cp:lastModifiedBy>Крючкова Полина Викторовна</cp:lastModifiedBy>
  <cp:revision>92</cp:revision>
  <dcterms:created xsi:type="dcterms:W3CDTF">2013-10-29T03:28:04Z</dcterms:created>
  <dcterms:modified xsi:type="dcterms:W3CDTF">2015-09-24T14:10:11Z</dcterms:modified>
</cp:coreProperties>
</file>