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30"/>
  </p:notesMasterIdLst>
  <p:sldIdLst>
    <p:sldId id="256" r:id="rId5"/>
    <p:sldId id="279" r:id="rId6"/>
    <p:sldId id="280" r:id="rId7"/>
    <p:sldId id="282" r:id="rId8"/>
    <p:sldId id="281" r:id="rId9"/>
    <p:sldId id="283" r:id="rId10"/>
    <p:sldId id="285" r:id="rId11"/>
    <p:sldId id="277" r:id="rId12"/>
    <p:sldId id="284" r:id="rId13"/>
    <p:sldId id="303" r:id="rId14"/>
    <p:sldId id="304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269" r:id="rId23"/>
    <p:sldId id="270" r:id="rId24"/>
    <p:sldId id="299" r:id="rId25"/>
    <p:sldId id="305" r:id="rId26"/>
    <p:sldId id="300" r:id="rId27"/>
    <p:sldId id="302" r:id="rId28"/>
    <p:sldId id="27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8E6AE-2659-4374-8D94-B1B909BF4C1E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485EF-CCD4-4FE9-AE04-AF230EB0E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55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91564E-84C1-44E1-BD82-889FB252D7B2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04CB50-0377-4231-A193-6E13F5110951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7142AB-2489-4F72-8FD6-D7D06D60DC69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3BF26-9C48-452A-8C84-73FA91D9371D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0AAB3B-903D-4B3A-AE8F-58EC210B0CBB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67B9A-0BD3-464B-AC24-0F9AD5A35917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B03856-254A-4548-A102-B2D6C826F26A}" type="datetime1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D2205-C216-40C1-85EC-91F7EB03DBA2}" type="datetime1">
              <a:rPr lang="ru-RU" smtClean="0"/>
              <a:t>24.09.2015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86AA6-F08A-4731-AAFC-2EB3DEF66A8F}" type="datetime1">
              <a:rPr lang="ru-RU" smtClean="0"/>
              <a:t>24.09.2015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0B544B-FE9E-467C-AC50-A19396EDE1CA}" type="datetime1">
              <a:rPr lang="ru-RU" smtClean="0"/>
              <a:t>24.09.2015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E92961-2301-4ED8-AB95-0C07F017841F}" type="datetime1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B0802A-4378-4612-AF42-E90EAD3F808C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76306-7F3B-4F12-ACEE-741D30EE81ED}" type="datetime1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F11962-69DF-46CB-BC95-C07E6087C8B9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A36629-B628-4875-95D6-846D93FD8070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36B53-75F9-4578-A235-29AD4F868E33}" type="datetime1">
              <a:rPr lang="ru-RU" smtClean="0"/>
              <a:t>24.09.2015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E50-1341-4110-8614-3B5A1C4F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92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59E1-BB85-434D-A693-5BE85147196D}" type="datetime1">
              <a:rPr lang="ru-RU" smtClean="0"/>
              <a:t>24.09.2015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3C27-F5F6-4389-B9B0-703C772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124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D34B-110A-4DF3-AEF1-F9F43917FBA1}" type="datetime1">
              <a:rPr lang="ru-RU" smtClean="0"/>
              <a:t>24.09.2015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9FC-E42E-42F4-A299-2B18712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604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3228-FC9B-4559-9E70-83B094772EC8}" type="datetime1">
              <a:rPr lang="ru-RU" smtClean="0"/>
              <a:t>24.09.2015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7101-AB47-4452-A875-B22B235F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04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D079-E7BB-4EB0-B88B-EDA15A3FBA5B}" type="datetime1">
              <a:rPr lang="ru-RU" smtClean="0"/>
              <a:t>24.09.2015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7DA9-6249-409C-B5E1-42CA4208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23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90A1A-0AA4-448B-9998-03FD38CB0B5F}" type="datetime1">
              <a:rPr lang="ru-RU" smtClean="0"/>
              <a:t>24.09.2015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723-50AC-4080-BAF5-1A9D157A8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59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1BCE-E5D6-4ACD-A990-BB159A695605}" type="datetime1">
              <a:rPr lang="ru-RU" smtClean="0"/>
              <a:t>24.09.2015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E9B1-82BB-479A-9A71-196B14FB4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8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185D41-D236-4514-B805-060B732D770C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A5C50-78B3-49C8-978D-E8130A07E4B0}" type="datetime1">
              <a:rPr lang="ru-RU" smtClean="0"/>
              <a:t>24.09.2015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1942-CE85-4D46-9A25-CD30977C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11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C1212-21D2-4FC4-B9F4-EE88C9304924}" type="datetime1">
              <a:rPr lang="ru-RU" smtClean="0"/>
              <a:t>24.09.2015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0EC8-7C3F-4965-B898-F4C5C875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63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07AD-0E0E-4212-BDCA-26C83710723F}" type="datetime1">
              <a:rPr lang="ru-RU" smtClean="0"/>
              <a:t>24.09.2015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4586-1BDF-4577-B047-AC422EB1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825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6EEBD-99D6-4FA3-A625-9F799EFEE237}" type="datetime1">
              <a:rPr lang="ru-RU" smtClean="0"/>
              <a:t>24.09.2015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F3C5-71F3-40FF-9F8C-387F878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66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A8405-D31C-4E12-8474-D7D38A1FE361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55395-866C-4679-84C4-EBB415B81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636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2D24-9BEE-4F8B-A425-503EF7F6292E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3E41-DBAB-45E0-A3E4-E4867CE96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064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E671F-05BC-42CF-B079-69C58A83BBFD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80FE-289B-411B-9444-52A9BBAE0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642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315A-4148-4E20-AA64-6ED5E52CEC0B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F5880-DB01-4364-B986-F8CA38CC2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13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5DC33-0921-4051-8A5A-D3460482B1FE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6949A-01A2-4070-AC8F-66C6F2DAF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053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6949-CB3E-45EF-B7DA-58CC36069E2B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0D52-B0B9-434A-90C7-FE4DD27A5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65CC9D-7C61-4E97-A052-90D93D1E2ACA}" type="datetime1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CEC5-EE46-46D1-BE9F-B31AF9415A86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D0239-F813-446B-B7D1-44B8F4455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29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231A-BD47-4366-8912-4D6EC78E2879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8A9E4-6B5E-4B0F-94D5-C14305AE1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210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CF8D-5596-4CCC-AA80-8C9E073379B2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621A6-45A0-4EE4-8139-DDBDECBC7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416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9592-47EC-47DF-AA61-04C3EB1C4AC9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606DE-3E75-4A99-BEE4-17BD57F83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004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8A16-FF0D-44AE-A80A-2B38B7C736E2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241F-E75C-4A23-823B-9E07A97F7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A73015-8F6E-4E49-AAC8-3385415E63E9}" type="datetime1">
              <a:rPr lang="ru-RU" smtClean="0"/>
              <a:t>24.09.2015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26CBB2-B69F-4ED1-A3AB-DE7C184EDF08}" type="datetime1">
              <a:rPr lang="ru-RU" smtClean="0"/>
              <a:t>24.09.2015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EFCFA-A46E-40F8-9FAE-A6A8E5A987C3}" type="datetime1">
              <a:rPr lang="ru-RU" smtClean="0"/>
              <a:t>24.09.2015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35257-AF38-4C4F-B4A0-86A2AFBF0E0A}" type="datetime1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882B4-DF12-4A06-BD65-DCF4A54347F7}" type="datetime1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fld id="{4795E862-B0FD-4694-A0D0-1E90CD70BDE9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fld id="{AF11A7E8-63CC-4261-8047-EC04DE77136B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fld id="{1D7516FB-1251-4287-85DF-78D827543F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9ECD1B4-DC23-4EDD-9840-2227D1B6CA62}" type="datetime1">
              <a:rPr lang="ru-RU" smtClean="0"/>
              <a:t>24.09.2015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9D7C4A8-E89C-412E-92AB-7577AF2FF0E0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8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C73E57C-C7AB-4A5F-B8C3-B5DEF4E4ECF7}" type="datetime1">
              <a:rPr lang="en-US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9/24/2015</a:t>
            </a:fld>
            <a:endParaRPr lang="en-US"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54EAC87-3E9E-432D-A13D-39AE6702E616}" type="slidenum">
              <a:rPr lang="en-US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0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13.xml"/><Relationship Id="rId7" Type="http://schemas.openxmlformats.org/officeDocument/2006/relationships/oleObject" Target="../embeddings/oleObject3.bin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8720" y="2132856"/>
            <a:ext cx="8278688" cy="1470025"/>
          </a:xfrm>
        </p:spPr>
        <p:txBody>
          <a:bodyPr/>
          <a:lstStyle/>
          <a:p>
            <a:r>
              <a:rPr lang="ru-RU" sz="2800" dirty="0"/>
              <a:t>Почему административные издержки растут, а законы соблюдаются все </a:t>
            </a:r>
            <a:r>
              <a:rPr lang="ru-RU" sz="2800" dirty="0" smtClean="0"/>
              <a:t>хуже?</a:t>
            </a:r>
            <a:r>
              <a:rPr lang="en-US" sz="2800" dirty="0" smtClean="0"/>
              <a:t> </a:t>
            </a:r>
            <a:r>
              <a:rPr lang="ru-RU" sz="2800" dirty="0" smtClean="0"/>
              <a:t>Экономический </a:t>
            </a:r>
            <a:r>
              <a:rPr lang="ru-RU" sz="2800" dirty="0"/>
              <a:t>анализ административного </a:t>
            </a:r>
            <a:r>
              <a:rPr lang="ru-RU" sz="2800" dirty="0" err="1"/>
              <a:t>правоприменения</a:t>
            </a:r>
            <a:r>
              <a:rPr lang="ru-RU" sz="2800" dirty="0"/>
              <a:t> в России</a:t>
            </a:r>
            <a:endParaRPr lang="ru-RU" sz="2800" dirty="0">
              <a:latin typeface="Georgia" panose="02040502050405020303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467664" y="4370804"/>
            <a:ext cx="6400800" cy="123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Полина </a:t>
            </a:r>
            <a:r>
              <a:rPr kumimoji="1" lang="ru-RU" sz="28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Крючкова</a:t>
            </a:r>
            <a:r>
              <a:rPr kumimoji="1" lang="en-US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598063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24</a:t>
            </a:r>
            <a:r>
              <a:rPr lang="ru-RU" dirty="0" smtClean="0">
                <a:latin typeface="Georgia" panose="02040502050405020303" pitchFamily="18" charset="0"/>
              </a:rPr>
              <a:t> октября</a:t>
            </a:r>
            <a:r>
              <a:rPr lang="en-US" dirty="0" smtClean="0">
                <a:latin typeface="Georgia" panose="02040502050405020303" pitchFamily="18" charset="0"/>
              </a:rPr>
              <a:t> 201</a:t>
            </a:r>
            <a:r>
              <a:rPr lang="ru-RU" dirty="0" smtClean="0">
                <a:latin typeface="Georgia" panose="02040502050405020303" pitchFamily="18" charset="0"/>
              </a:rPr>
              <a:t>5 г.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203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319982"/>
            <a:ext cx="7452701" cy="59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Myriad Pro"/>
              </a:rPr>
              <a:t>Чистый государственный </a:t>
            </a:r>
            <a:r>
              <a:rPr lang="ru-RU" sz="2800" dirty="0" err="1" smtClean="0">
                <a:solidFill>
                  <a:prstClr val="white"/>
                </a:solidFill>
                <a:latin typeface="Myriad Pro"/>
              </a:rPr>
              <a:t>инфорсмент</a:t>
            </a:r>
            <a:endParaRPr lang="en-US" sz="2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49822" y="1301008"/>
            <a:ext cx="8994178" cy="39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Применение </a:t>
            </a:r>
            <a:r>
              <a:rPr lang="ru-RU" sz="20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не связано со стимулами пострадавших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Система государственного контроля может быть ориентирована на расследование в отношении нарушений, 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приносящих наибольший ущерб общественному благосостоянию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вязь 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санкций 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с причиненным ущербом 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затруднена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Параметры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влияющие на снижение вероятности ошибок II рода, одновременно могут 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вести к росту 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вероятности ошибок I рода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Для 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эффективности государственного контроля требуется тонкая настройка стимулов государственных служащих, когда наказание следует не только за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невыявленное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нарушение, но и за наказание невиновного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55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319982"/>
            <a:ext cx="7452701" cy="59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Myriad Pro"/>
              </a:rPr>
              <a:t>Частный </a:t>
            </a:r>
            <a:r>
              <a:rPr lang="ru-RU" sz="2800" dirty="0" err="1" smtClean="0">
                <a:solidFill>
                  <a:prstClr val="white"/>
                </a:solidFill>
                <a:latin typeface="Myriad Pro"/>
              </a:rPr>
              <a:t>инфорсмент</a:t>
            </a:r>
            <a:endParaRPr lang="en-US" sz="2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17854" y="1166951"/>
            <a:ext cx="8994178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</a:rPr>
              <a:t>Pro</a:t>
            </a:r>
            <a:r>
              <a:rPr lang="ru-RU" i="1" dirty="0" smtClean="0">
                <a:solidFill>
                  <a:prstClr val="black"/>
                </a:solidFill>
              </a:rPr>
              <a:t>:</a:t>
            </a:r>
          </a:p>
          <a:p>
            <a:pPr marL="342900" indent="-342900">
              <a:buFont typeface="Arial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Размер </a:t>
            </a:r>
            <a:r>
              <a:rPr lang="ru-RU" dirty="0">
                <a:solidFill>
                  <a:prstClr val="black"/>
                </a:solidFill>
              </a:rPr>
              <a:t>выплаты нарушителем в большей степени привязан </a:t>
            </a:r>
            <a:r>
              <a:rPr lang="ru-RU" b="1" dirty="0">
                <a:solidFill>
                  <a:prstClr val="black"/>
                </a:solidFill>
              </a:rPr>
              <a:t>к реальному ущербу</a:t>
            </a:r>
            <a:r>
              <a:rPr lang="ru-RU" dirty="0">
                <a:solidFill>
                  <a:prstClr val="black"/>
                </a:solidFill>
              </a:rPr>
              <a:t>;</a:t>
            </a:r>
          </a:p>
          <a:p>
            <a:pPr marL="342900" indent="-342900">
              <a:buFont typeface="Arial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В </a:t>
            </a:r>
            <a:r>
              <a:rPr lang="ru-RU" dirty="0">
                <a:solidFill>
                  <a:prstClr val="black"/>
                </a:solidFill>
              </a:rPr>
              <a:t>случае, когда размер выгод от нарушения превышает убытки пострадавшей стороны, возможны и эффективны </a:t>
            </a:r>
            <a:r>
              <a:rPr lang="ru-RU" b="1" dirty="0">
                <a:solidFill>
                  <a:prstClr val="black"/>
                </a:solidFill>
              </a:rPr>
              <a:t>компенсационные сделки</a:t>
            </a:r>
            <a:r>
              <a:rPr lang="ru-RU" dirty="0">
                <a:solidFill>
                  <a:prstClr val="black"/>
                </a:solidFill>
              </a:rPr>
              <a:t>;</a:t>
            </a:r>
          </a:p>
          <a:p>
            <a:pPr marL="342900" indent="-342900">
              <a:buFont typeface="Arial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Возможно определение </a:t>
            </a:r>
            <a:r>
              <a:rPr lang="ru-RU" b="1" dirty="0">
                <a:solidFill>
                  <a:prstClr val="black"/>
                </a:solidFill>
              </a:rPr>
              <a:t>неработающих</a:t>
            </a:r>
            <a:r>
              <a:rPr lang="ru-RU" dirty="0">
                <a:solidFill>
                  <a:prstClr val="black"/>
                </a:solidFill>
              </a:rPr>
              <a:t> (незначимых) </a:t>
            </a:r>
            <a:r>
              <a:rPr lang="ru-RU" b="1" dirty="0">
                <a:solidFill>
                  <a:prstClr val="black"/>
                </a:solidFill>
              </a:rPr>
              <a:t>требований</a:t>
            </a:r>
            <a:r>
              <a:rPr lang="ru-RU" dirty="0">
                <a:solidFill>
                  <a:prstClr val="black"/>
                </a:solidFill>
              </a:rPr>
              <a:t>, которые можно безболезненно отменить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i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Contra</a:t>
            </a:r>
            <a:r>
              <a:rPr lang="ru-RU" i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</a:rPr>
              <a:t>Злоупотребление правом и избыточное инвестирование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</a:rPr>
              <a:t>Недоучет социальных эффектов по сравнению с частными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</a:rPr>
              <a:t>Частный </a:t>
            </a:r>
            <a:r>
              <a:rPr lang="ru-RU" dirty="0" err="1">
                <a:solidFill>
                  <a:prstClr val="black"/>
                </a:solidFill>
              </a:rPr>
              <a:t>инфорсмент</a:t>
            </a:r>
            <a:r>
              <a:rPr lang="ru-RU" dirty="0">
                <a:solidFill>
                  <a:prstClr val="black"/>
                </a:solidFill>
              </a:rPr>
              <a:t> более чувствителен к </a:t>
            </a:r>
            <a:r>
              <a:rPr lang="ru-RU" dirty="0" smtClean="0">
                <a:solidFill>
                  <a:prstClr val="black"/>
                </a:solidFill>
              </a:rPr>
              <a:t>коррупции</a:t>
            </a:r>
          </a:p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prstClr val="black"/>
                </a:solidFill>
              </a:rPr>
              <a:t>Ограничения: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</a:rPr>
              <a:t>Занижение компенсируемого вреда по сравнению с реальным.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</a:rPr>
              <a:t>Проблема </a:t>
            </a:r>
            <a:r>
              <a:rPr lang="ru-RU" dirty="0">
                <a:solidFill>
                  <a:prstClr val="black"/>
                </a:solidFill>
              </a:rPr>
              <a:t>некомпенсируемого вреда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</a:rPr>
              <a:t>Причинение </a:t>
            </a:r>
            <a:r>
              <a:rPr lang="ru-RU" dirty="0">
                <a:solidFill>
                  <a:prstClr val="black"/>
                </a:solidFill>
              </a:rPr>
              <a:t>значительного вреда с малой вероятностью.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</a:rPr>
              <a:t>Отсутствие у ответчика средств на возмещение вреда.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</a:rPr>
              <a:t>Рынки </a:t>
            </a:r>
            <a:r>
              <a:rPr lang="ru-RU" dirty="0">
                <a:solidFill>
                  <a:prstClr val="black"/>
                </a:solidFill>
              </a:rPr>
              <a:t>доверительных благ, когда пострадавший может не отдавать себе отчет в том, что он пострадал. Шире – дела, в которых требуется специфическая доказательная база. 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656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/>
          </p:cNvSpPr>
          <p:nvPr/>
        </p:nvSpPr>
        <p:spPr bwMode="auto">
          <a:xfrm>
            <a:off x="1428750" y="257175"/>
            <a:ext cx="77152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FFFFFF"/>
                </a:solidFill>
                <a:latin typeface="Myriad Pro" pitchFamily="34" charset="0"/>
              </a:rPr>
              <a:t>Селективный государственный </a:t>
            </a:r>
            <a:r>
              <a:rPr lang="ru-RU" sz="3200" dirty="0" err="1" smtClean="0">
                <a:solidFill>
                  <a:srgbClr val="FFFFFF"/>
                </a:solidFill>
                <a:latin typeface="Myriad Pro" pitchFamily="34" charset="0"/>
              </a:rPr>
              <a:t>инфорсмент</a:t>
            </a:r>
            <a:endParaRPr lang="en-US" sz="3200" dirty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283042" y="1559302"/>
            <a:ext cx="8645525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lvl="1" indent="-342900" defTabSz="4572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Смещение объектов проверок (расследований) в сторону дел, где потенциальный нарушитель нанес значительный индивидуальный ущерб (вне зависимости от социальных издержек) </a:t>
            </a:r>
          </a:p>
          <a:p>
            <a:pPr marL="342900" lvl="1" indent="-342900" defTabSz="4572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Повышение санкций повышает стимулы </a:t>
            </a: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к </a:t>
            </a:r>
            <a:r>
              <a:rPr lang="ru-RU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жалобам </a:t>
            </a: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(в том числе недобросовестным)</a:t>
            </a:r>
            <a:endParaRPr lang="en-US" sz="20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1" indent="-342900" defTabSz="4572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Рост числа жалоб приводит к росту ошибок обоих видов, при этом при «неправильной» настройке стимулов более существенно растут ошибки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I</a:t>
            </a: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рода  </a:t>
            </a:r>
            <a:endParaRPr lang="ru-RU" sz="20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marL="342900" indent="-342900" defTabSz="4572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Введение </a:t>
            </a:r>
            <a:r>
              <a:rPr lang="ru-RU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«взвешенного подхода» </a:t>
            </a:r>
            <a:r>
              <a:rPr lang="en-US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(rule of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reason)</a:t>
            </a:r>
            <a:r>
              <a:rPr lang="ru-RU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повышает </a:t>
            </a:r>
            <a:r>
              <a:rPr lang="ru-RU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вероятность ошибок и в нашей модели – стимулы к жалобам обоего </a:t>
            </a: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типа</a:t>
            </a:r>
          </a:p>
        </p:txBody>
      </p:sp>
    </p:spTree>
    <p:extLst>
      <p:ext uri="{BB962C8B-B14F-4D97-AF65-F5344CB8AC3E}">
        <p14:creationId xmlns:p14="http://schemas.microsoft.com/office/powerpoint/2010/main" val="2874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/>
          </p:cNvSpPr>
          <p:nvPr/>
        </p:nvSpPr>
        <p:spPr bwMode="auto">
          <a:xfrm>
            <a:off x="1428750" y="257175"/>
            <a:ext cx="77152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FF"/>
                </a:solidFill>
                <a:latin typeface="Myriad Pro" pitchFamily="34" charset="0"/>
              </a:rPr>
              <a:t>Выводы, которые можно проверить эмпирически</a:t>
            </a:r>
            <a:endParaRPr lang="en-US" sz="2800" dirty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283042" y="1350546"/>
            <a:ext cx="864552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defTabSz="45720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Частный </a:t>
            </a:r>
            <a:r>
              <a:rPr lang="ru-RU" sz="2000" dirty="0" err="1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инфорсмент</a:t>
            </a: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может быть эффективной заменой государственному при условии:</a:t>
            </a:r>
          </a:p>
          <a:p>
            <a:pPr marL="800100" lvl="1" indent="-342900" defTabSz="45720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Низких издержек судебного разбирательства</a:t>
            </a:r>
          </a:p>
          <a:p>
            <a:pPr marL="800100" lvl="1" indent="-342900" defTabSz="45720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Отсутствия существенных расхождений между частным ущербом и социальными издержками</a:t>
            </a:r>
          </a:p>
          <a:p>
            <a:pPr marL="800100" lvl="1" indent="-342900" defTabSz="45720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Наличия реальной возможности компенсировать вред через судебную процедуру</a:t>
            </a:r>
          </a:p>
          <a:p>
            <a:pPr marL="342900" indent="-342900" defTabSz="45720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Выбор модели </a:t>
            </a:r>
            <a:r>
              <a:rPr lang="ru-RU" sz="2000" dirty="0" err="1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инфорсмента</a:t>
            </a: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 пострадавшим зависит, кроме того, от:</a:t>
            </a:r>
          </a:p>
          <a:p>
            <a:pPr marL="800100" lvl="1" indent="-342900" defTabSz="45720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Соотношения причиненного вреда и вреда, который может быть предотвращен</a:t>
            </a:r>
          </a:p>
          <a:p>
            <a:pPr marL="800100" lvl="1" indent="-342900" defTabSz="45720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Издержек сбора доказательств</a:t>
            </a:r>
          </a:p>
          <a:p>
            <a:pPr marL="285750" indent="-285750" defTabSz="45720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В случае, если селективный государственный </a:t>
            </a:r>
            <a:r>
              <a:rPr lang="ru-RU" sz="2000" dirty="0" err="1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инфорсмент</a:t>
            </a: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является предпочтительным для пострадавшего, возникают эффекты роста числа жалоб, увеличения числа дел с индивидуальными эффектами, роста числа ошибок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I </a:t>
            </a:r>
            <a:r>
              <a:rPr lang="ru-RU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рода и снижения  сдерживающего эффекта</a:t>
            </a:r>
            <a:endParaRPr lang="ru-RU" sz="20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1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/>
          </p:cNvSpPr>
          <p:nvPr/>
        </p:nvSpPr>
        <p:spPr bwMode="auto">
          <a:xfrm>
            <a:off x="1428750" y="257175"/>
            <a:ext cx="77152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FF"/>
                </a:solidFill>
                <a:latin typeface="Myriad Pro" pitchFamily="34" charset="0"/>
              </a:rPr>
              <a:t>Законодательство о защите прав потребителей</a:t>
            </a:r>
            <a:endParaRPr lang="en-US" sz="2800" dirty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63582" y="1268760"/>
            <a:ext cx="70724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рассмотрения дел о защите прав потребителей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судами общей юрисдикции (по первой инстанции</a:t>
            </a:r>
            <a:r>
              <a:rPr lang="ru-RU" sz="20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0070C0"/>
              </a:solidFill>
              <a:latin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338270"/>
              </p:ext>
            </p:extLst>
          </p:nvPr>
        </p:nvGraphicFramePr>
        <p:xfrm>
          <a:off x="107505" y="2110804"/>
          <a:ext cx="8928992" cy="4646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79"/>
                <a:gridCol w="1080120"/>
                <a:gridCol w="1080120"/>
                <a:gridCol w="936104"/>
                <a:gridCol w="1008112"/>
                <a:gridCol w="1152128"/>
                <a:gridCol w="1152129"/>
              </a:tblGrid>
              <a:tr h="1880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/>
                </a:tc>
              </a:tr>
              <a:tr h="376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дел оконченных, ед.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136,72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160,81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232,24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391,60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300,88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371,87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</a:tr>
              <a:tr h="490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Рассмотрено дел с вынесением решения, ед.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150,63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296,72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</a:tr>
              <a:tr h="326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Удовлетворены требования, ед.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127,97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258,39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261,39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</a:tr>
              <a:tr h="817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по удовлетворенным искам (включая моральный ущерб), </a:t>
                      </a:r>
                      <a:r>
                        <a:rPr lang="ru-RU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5580,69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16703,75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12786,52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13309,91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13349,29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23135,72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</a:tr>
              <a:tr h="521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удовлетворенных исков в общем числе оконченных, 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удовлетворенных исков в общем числе рассмотренных, 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</a:tr>
              <a:tr h="490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 один удовлетворенный иск, </a:t>
                      </a:r>
                      <a:r>
                        <a:rPr lang="ru-RU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./ Евро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70,95/1,8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166,17/ 4,3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99,92/ 2,6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51,51/1,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65,05/1,6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88,51/2,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82" marR="4598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7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/>
          </p:cNvSpPr>
          <p:nvPr/>
        </p:nvSpPr>
        <p:spPr bwMode="auto">
          <a:xfrm>
            <a:off x="1428750" y="257175"/>
            <a:ext cx="77152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FF"/>
                </a:solidFill>
                <a:latin typeface="Myriad Pro" pitchFamily="34" charset="0"/>
              </a:rPr>
              <a:t>Законодательство о защите прав потребителей</a:t>
            </a:r>
            <a:endParaRPr lang="en-US" sz="2800" dirty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pitchFamily="34" charset="0"/>
                <a:ea typeface="ＭＳ Ｐゴシック" charset="-128"/>
              </a:rPr>
              <a:t>фото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377702"/>
              </p:ext>
            </p:extLst>
          </p:nvPr>
        </p:nvGraphicFramePr>
        <p:xfrm>
          <a:off x="467543" y="2047853"/>
          <a:ext cx="8424936" cy="2362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9315"/>
                <a:gridCol w="1043455"/>
                <a:gridCol w="1082102"/>
                <a:gridCol w="927516"/>
                <a:gridCol w="927516"/>
                <a:gridCol w="927516"/>
                <a:gridCol w="927516"/>
              </a:tblGrid>
              <a:tr h="340313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граждан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157472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190375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225531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262543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280587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321665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проверок всего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176609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142492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136335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144478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147274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139187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внеплановых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101429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70975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68067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84033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73537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73915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606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нарушений на одну проверку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1,28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1,41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1,56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1,63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 (млн. руб.)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5342"/>
              </p:ext>
            </p:extLst>
          </p:nvPr>
        </p:nvGraphicFramePr>
        <p:xfrm>
          <a:off x="467544" y="4856163"/>
          <a:ext cx="3096344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4597"/>
                <a:gridCol w="891747"/>
              </a:tblGrid>
              <a:tr h="390525">
                <a:tc gridSpan="2">
                  <a:txBody>
                    <a:bodyPr/>
                    <a:lstStyle/>
                    <a:p>
                      <a:pPr algn="just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рассмотрения обращений граждан (2013)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дано разъяснений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66,40%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проверки и расследования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в другие органы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18,60%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485281"/>
              </p:ext>
            </p:extLst>
          </p:nvPr>
        </p:nvGraphicFramePr>
        <p:xfrm>
          <a:off x="4427984" y="4856163"/>
          <a:ext cx="3168352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8294"/>
                <a:gridCol w="910058"/>
              </a:tblGrid>
              <a:tr h="6223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нарушений (2013)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206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(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ст.8-10,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12)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06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(ст.7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06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(ст.4)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672464" y="1268760"/>
            <a:ext cx="62547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части контроля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потребительского законодательства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63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/>
          </p:cNvSpPr>
          <p:nvPr/>
        </p:nvSpPr>
        <p:spPr bwMode="auto">
          <a:xfrm>
            <a:off x="1428750" y="257175"/>
            <a:ext cx="77152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FF"/>
                </a:solidFill>
                <a:latin typeface="Myriad Pro" pitchFamily="34" charset="0"/>
              </a:rPr>
              <a:t>Трудовое законодательство</a:t>
            </a:r>
            <a:endParaRPr lang="en-US" sz="2800" dirty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26977" y="1340768"/>
            <a:ext cx="79297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рассмотрения трудовых споров (по первой инстанции)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310056"/>
              </p:ext>
            </p:extLst>
          </p:nvPr>
        </p:nvGraphicFramePr>
        <p:xfrm>
          <a:off x="179512" y="1817688"/>
          <a:ext cx="8578725" cy="4358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9143"/>
                <a:gridCol w="1129696"/>
                <a:gridCol w="898693"/>
                <a:gridCol w="1291081"/>
                <a:gridCol w="1126531"/>
                <a:gridCol w="939831"/>
                <a:gridCol w="1053750"/>
              </a:tblGrid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</a:tr>
              <a:tr h="182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дел оконченных, шт.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505715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915 716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864 635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715083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646557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595474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</a:tr>
              <a:tr h="300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Рассмотрено дел с вынесением решения, шт.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442562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823390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766 901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635142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567416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523805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</a:tr>
              <a:tr h="182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Удовлетворены требования, шт.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406437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781 203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701342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596816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532280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491060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</a:tr>
              <a:tr h="300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по удовлетворенным искам, тыс.руб.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10 409 891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27181842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21986698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17772227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15597079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15712051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</a:tr>
              <a:tr h="300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удовлетворенных исков в общем числе оконченных, 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</a:tr>
              <a:tr h="300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удовлетворенных исков в общем числе рассмотренных, 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</a:tr>
              <a:tr h="300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 один удовлетворенный иск, тыс.руб.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34,79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31,35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</a:tr>
              <a:tr h="154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</a:tr>
              <a:tr h="154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восстановлении на работе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7" marR="9117" marT="911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6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/>
          </p:cNvSpPr>
          <p:nvPr/>
        </p:nvSpPr>
        <p:spPr bwMode="auto">
          <a:xfrm>
            <a:off x="1428750" y="257175"/>
            <a:ext cx="77152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FF"/>
                </a:solidFill>
                <a:latin typeface="Myriad Pro" pitchFamily="34" charset="0"/>
              </a:rPr>
              <a:t>Трудовое законодательство</a:t>
            </a:r>
            <a:endParaRPr lang="en-US" sz="2800" dirty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348399" y="1340768"/>
            <a:ext cx="28868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Роструда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87472"/>
              </p:ext>
            </p:extLst>
          </p:nvPr>
        </p:nvGraphicFramePr>
        <p:xfrm>
          <a:off x="755576" y="2204864"/>
          <a:ext cx="7632848" cy="3070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9844"/>
                <a:gridCol w="1352924"/>
                <a:gridCol w="1150617"/>
                <a:gridCol w="1049463"/>
              </a:tblGrid>
              <a:tr h="390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0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проверок всего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182734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156173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135309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0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внеплановых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133360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120465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100632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0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проверок с выявленными нарушениями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142431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119502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103267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0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штрафов, тыс. руб.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503881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588395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569225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0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проверок с выявленными нарушениями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0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 на одну проверку с нарушениями, тыс. руб.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3,54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4,92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9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/>
          </p:cNvSpPr>
          <p:nvPr/>
        </p:nvSpPr>
        <p:spPr bwMode="auto">
          <a:xfrm>
            <a:off x="1428750" y="257175"/>
            <a:ext cx="77152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FF"/>
                </a:solidFill>
                <a:latin typeface="Myriad Pro" pitchFamily="34" charset="0"/>
              </a:rPr>
              <a:t>Антимонопольное законодательство</a:t>
            </a:r>
            <a:endParaRPr lang="en-US" sz="2800" dirty="0">
              <a:solidFill>
                <a:srgbClr val="FFFFFF"/>
              </a:solidFill>
              <a:latin typeface="Myriad Pro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042140"/>
              </p:ext>
            </p:extLst>
          </p:nvPr>
        </p:nvGraphicFramePr>
        <p:xfrm>
          <a:off x="539552" y="1412776"/>
          <a:ext cx="8136904" cy="463938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661520"/>
                <a:gridCol w="894562"/>
                <a:gridCol w="895420"/>
                <a:gridCol w="894562"/>
                <a:gridCol w="895420"/>
                <a:gridCol w="895420"/>
              </a:tblGrid>
              <a:tr h="26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6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Зарегистрировано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жалоб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10704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16595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23048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27063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27347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6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Начато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расследований</a:t>
                      </a:r>
                      <a:r>
                        <a:rPr lang="en-GB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11431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11276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6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Вынесено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решений</a:t>
                      </a:r>
                      <a:r>
                        <a:rPr lang="en-GB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Обжаловано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решений в суде первой инстанции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Удовлетворено исков в суде первой инстанции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Подано апелляций на решения судов первой инстанции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Удовлетворено апелляций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91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Подано кассационных жалоб на решения апелляционных судов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Удовлетворено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кассационных жалоб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8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5516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FFFF"/>
                </a:solidFill>
              </a:rPr>
              <a:t>Эмпирическая проверка: гипотезы</a:t>
            </a:r>
            <a:endParaRPr lang="ru-RU" sz="3200" dirty="0">
              <a:solidFill>
                <a:srgbClr val="FFFF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143839"/>
              </p:ext>
            </p:extLst>
          </p:nvPr>
        </p:nvGraphicFramePr>
        <p:xfrm>
          <a:off x="755576" y="1556792"/>
          <a:ext cx="7931226" cy="441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248"/>
                <a:gridCol w="2592288"/>
                <a:gridCol w="3106690"/>
              </a:tblGrid>
              <a:tr h="6400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eorgia"/>
                          <a:cs typeface="Georgia"/>
                        </a:rPr>
                        <a:t>Зависимые переменные</a:t>
                      </a:r>
                      <a:endParaRPr lang="ru-RU" b="1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eorgia"/>
                          <a:cs typeface="Georgia"/>
                        </a:rPr>
                        <a:t>Процедурные объяснения</a:t>
                      </a:r>
                      <a:endParaRPr lang="ru-RU" b="1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eorgia"/>
                          <a:cs typeface="Georgia"/>
                        </a:rPr>
                        <a:t>Экономические объяснения</a:t>
                      </a:r>
                      <a:endParaRPr lang="ru-RU" b="1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Начато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расследований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Число жалоб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 на душу населения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Доля промышленности в 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Начато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расследований по инициативе антимонопольных органов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Число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жалоб</a:t>
                      </a:r>
                      <a:r>
                        <a:rPr lang="en-US" sz="140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 на душу населения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Доля промышленности в 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Отношение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числа решений к числу расследований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Число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расследований</a:t>
                      </a:r>
                      <a:r>
                        <a:rPr lang="en-US" sz="1400" dirty="0" smtClean="0">
                          <a:latin typeface="Georgia"/>
                          <a:cs typeface="Georgia"/>
                        </a:rPr>
                        <a:t> (+)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Доля расследований по инициативе УФАС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 на душу населения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Доля промышленности в 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Число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жалоб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Число расследований в предыдущем периоде</a:t>
                      </a:r>
                      <a:r>
                        <a:rPr lang="en-US" sz="1400" dirty="0" smtClean="0">
                          <a:latin typeface="Georgia"/>
                          <a:cs typeface="Georgia"/>
                        </a:rPr>
                        <a:t> (+)</a:t>
                      </a:r>
                    </a:p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Отношение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числа вынесенных предписаний к числу расследований в предыдущем периоде</a:t>
                      </a:r>
                      <a:r>
                        <a:rPr lang="en-US" sz="1400" dirty="0" smtClean="0">
                          <a:latin typeface="Georgia"/>
                          <a:cs typeface="Georgia"/>
                        </a:rPr>
                        <a:t>(+)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 на душу населения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Доля промышленности в 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 smtClean="0">
                        <a:latin typeface="Georgia"/>
                        <a:cs typeface="Georgia"/>
                      </a:endParaRPr>
                    </a:p>
                    <a:p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82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93496" cy="93610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План презентации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2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27584" y="1484784"/>
            <a:ext cx="8136904" cy="4641379"/>
          </a:xfrm>
        </p:spPr>
        <p:txBody>
          <a:bodyPr/>
          <a:lstStyle/>
          <a:p>
            <a:r>
              <a:rPr lang="ru-RU" sz="2400" dirty="0" smtClean="0"/>
              <a:t>Постановка проблемы (практика и теория)</a:t>
            </a:r>
          </a:p>
          <a:p>
            <a:r>
              <a:rPr lang="ru-RU" sz="2400" dirty="0" smtClean="0"/>
              <a:t>Теоретический подход</a:t>
            </a:r>
          </a:p>
          <a:p>
            <a:r>
              <a:rPr lang="ru-RU" sz="2400" dirty="0" smtClean="0"/>
              <a:t>Эмпирические подтверждения</a:t>
            </a:r>
          </a:p>
          <a:p>
            <a:r>
              <a:rPr lang="ru-RU" sz="2400" dirty="0" smtClean="0"/>
              <a:t>Дальнейшие исследования</a:t>
            </a:r>
          </a:p>
          <a:p>
            <a:endParaRPr lang="ru-RU" i="1" dirty="0" smtClean="0"/>
          </a:p>
          <a:p>
            <a:endParaRPr lang="en-US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321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5516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FFFF"/>
                </a:solidFill>
              </a:rPr>
              <a:t>Результаты панельных регрессий</a:t>
            </a:r>
            <a:endParaRPr lang="ru-RU" sz="3200" dirty="0">
              <a:solidFill>
                <a:srgbClr val="FFFFFF"/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568608"/>
              </p:ext>
            </p:extLst>
          </p:nvPr>
        </p:nvGraphicFramePr>
        <p:xfrm>
          <a:off x="251521" y="1336194"/>
          <a:ext cx="8712967" cy="505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3164"/>
                <a:gridCol w="3717957"/>
                <a:gridCol w="2621846"/>
              </a:tblGrid>
              <a:tr h="565212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eorgia"/>
                          <a:cs typeface="Georgia"/>
                        </a:rPr>
                        <a:t>Зависимые переменные</a:t>
                      </a:r>
                      <a:endParaRPr lang="ru-RU" b="1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eorgia"/>
                          <a:cs typeface="Georgia"/>
                        </a:rPr>
                        <a:t>Процедурные объяснения</a:t>
                      </a:r>
                      <a:endParaRPr lang="ru-RU" b="1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eorgia"/>
                          <a:cs typeface="Georgia"/>
                        </a:rPr>
                        <a:t>Экономические объяснения</a:t>
                      </a:r>
                      <a:endParaRPr lang="ru-RU" b="1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Начато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расследований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Georgia"/>
                          <a:cs typeface="Georgia"/>
                        </a:rPr>
                        <a:t>Число</a:t>
                      </a:r>
                      <a:r>
                        <a:rPr lang="ru-RU" sz="1400" b="1" baseline="0" dirty="0" smtClean="0">
                          <a:latin typeface="Georgia"/>
                          <a:cs typeface="Georgia"/>
                        </a:rPr>
                        <a:t> жалоб</a:t>
                      </a:r>
                      <a:r>
                        <a:rPr lang="en-US" sz="1400" b="1" dirty="0" smtClean="0">
                          <a:latin typeface="Georgia"/>
                          <a:cs typeface="Georgia"/>
                        </a:rPr>
                        <a:t>***</a:t>
                      </a:r>
                      <a:r>
                        <a:rPr lang="en-US" sz="1400" b="1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b="1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 на душу населения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Доля промышленности в 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Начато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расследований по инициативе антимонопольных органов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Georgia"/>
                          <a:cs typeface="Georgia"/>
                        </a:rPr>
                        <a:t>Число</a:t>
                      </a:r>
                      <a:r>
                        <a:rPr lang="ru-RU" sz="1400" b="1" baseline="0" dirty="0" smtClean="0">
                          <a:latin typeface="Georgia"/>
                          <a:cs typeface="Georgia"/>
                        </a:rPr>
                        <a:t> жалоб</a:t>
                      </a:r>
                      <a:r>
                        <a:rPr lang="en-US" sz="1400" b="1" dirty="0" smtClean="0">
                          <a:latin typeface="Georgia"/>
                          <a:cs typeface="Georgia"/>
                        </a:rPr>
                        <a:t>*** (+)</a:t>
                      </a:r>
                      <a:endParaRPr lang="ru-RU" sz="1400" b="1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="1" baseline="0" dirty="0" smtClean="0">
                          <a:latin typeface="Georgia"/>
                          <a:cs typeface="Georgia"/>
                        </a:rPr>
                        <a:t>ВРП* на душу населения</a:t>
                      </a:r>
                      <a:r>
                        <a:rPr lang="en-US" sz="1400" b="1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Доля промышленности в 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Отношение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числа решений к числу расследований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Georgia"/>
                          <a:cs typeface="Georgia"/>
                        </a:rPr>
                        <a:t>Число</a:t>
                      </a:r>
                      <a:r>
                        <a:rPr lang="ru-RU" sz="1400" b="0" baseline="0" dirty="0" smtClean="0">
                          <a:latin typeface="Georgia"/>
                          <a:cs typeface="Georgia"/>
                        </a:rPr>
                        <a:t> расследований</a:t>
                      </a:r>
                      <a:r>
                        <a:rPr lang="en-US" sz="1400" b="0" dirty="0" smtClean="0">
                          <a:latin typeface="Georgia"/>
                          <a:cs typeface="Georgia"/>
                        </a:rPr>
                        <a:t> (+) (?)</a:t>
                      </a:r>
                    </a:p>
                    <a:p>
                      <a:r>
                        <a:rPr lang="ru-RU" sz="1400" b="1" baseline="0" dirty="0" smtClean="0">
                          <a:latin typeface="Georgia"/>
                          <a:cs typeface="Georgia"/>
                        </a:rPr>
                        <a:t>Число расследований по инициативе УФАС</a:t>
                      </a:r>
                      <a:r>
                        <a:rPr lang="en-US" sz="1400" b="1" baseline="0" dirty="0" smtClean="0">
                          <a:latin typeface="Georgia"/>
                          <a:cs typeface="Georgia"/>
                        </a:rPr>
                        <a:t>*** (+)</a:t>
                      </a:r>
                      <a:endParaRPr lang="ru-RU" sz="1400" b="1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 на душу населения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Доля промышленности в 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/>
                          <a:cs typeface="Georgia"/>
                        </a:rPr>
                        <a:t>Число</a:t>
                      </a:r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 жалоб</a:t>
                      </a:r>
                      <a:endParaRPr lang="ru-RU" sz="1400" dirty="0">
                        <a:latin typeface="Georgia"/>
                        <a:cs typeface="Georgi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latin typeface="Georgia"/>
                          <a:cs typeface="Georgia"/>
                        </a:rPr>
                        <a:t>Число расследований в предыдущем периоде</a:t>
                      </a:r>
                      <a:r>
                        <a:rPr lang="en-US" sz="1400" b="1" dirty="0" smtClean="0">
                          <a:latin typeface="Georgia"/>
                          <a:cs typeface="Georgia"/>
                        </a:rPr>
                        <a:t> ***(+)</a:t>
                      </a:r>
                    </a:p>
                    <a:p>
                      <a:r>
                        <a:rPr lang="ru-RU" sz="1400" b="1" dirty="0" smtClean="0">
                          <a:latin typeface="Georgia"/>
                          <a:cs typeface="Georgia"/>
                        </a:rPr>
                        <a:t>Отношение</a:t>
                      </a:r>
                      <a:r>
                        <a:rPr lang="ru-RU" sz="1400" b="1" baseline="0" dirty="0" smtClean="0">
                          <a:latin typeface="Georgia"/>
                          <a:cs typeface="Georgia"/>
                        </a:rPr>
                        <a:t> числа вынесенных предписаний к числу расследований в предыдущем периоде</a:t>
                      </a:r>
                      <a:r>
                        <a:rPr lang="en-US" sz="1400" b="1" dirty="0" smtClean="0">
                          <a:latin typeface="Georgia"/>
                          <a:cs typeface="Georgia"/>
                        </a:rPr>
                        <a:t>***(+)</a:t>
                      </a:r>
                      <a:endParaRPr lang="ru-RU" sz="1400" b="1" dirty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ВРП на душу населения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(-)</a:t>
                      </a:r>
                    </a:p>
                    <a:p>
                      <a:r>
                        <a:rPr lang="ru-RU" sz="1400" baseline="0" dirty="0" smtClean="0">
                          <a:latin typeface="Georgia"/>
                          <a:cs typeface="Georgia"/>
                        </a:rPr>
                        <a:t>Доля промышленности в ВРП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(+)</a:t>
                      </a:r>
                      <a:endParaRPr lang="ru-RU" sz="1400" dirty="0" smtClean="0"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789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5516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FFFF"/>
                </a:solidFill>
              </a:rPr>
              <a:t>Частный </a:t>
            </a:r>
            <a:r>
              <a:rPr lang="ru-RU" sz="3200" dirty="0" err="1" smtClean="0">
                <a:solidFill>
                  <a:srgbClr val="FFFFFF"/>
                </a:solidFill>
              </a:rPr>
              <a:t>инфорсмент</a:t>
            </a:r>
            <a:r>
              <a:rPr lang="ru-RU" sz="3200" dirty="0" smtClean="0">
                <a:solidFill>
                  <a:srgbClr val="FFFFFF"/>
                </a:solidFill>
              </a:rPr>
              <a:t> в России и других странах</a:t>
            </a:r>
            <a:endParaRPr lang="ru-RU" sz="3200" dirty="0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21</a:t>
            </a:fld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60351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Число исков на 100 тыс. </a:t>
            </a:r>
            <a:r>
              <a:rPr lang="ru-RU" sz="2800" dirty="0" smtClean="0"/>
              <a:t>населения (2010-2011)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21307"/>
              </p:ext>
            </p:extLst>
          </p:nvPr>
        </p:nvGraphicFramePr>
        <p:xfrm>
          <a:off x="683568" y="2132856"/>
          <a:ext cx="7560840" cy="381642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780420"/>
                <a:gridCol w="3780420"/>
              </a:tblGrid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Litigation rate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5806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Канада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1450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Франция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2416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Великобритания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3681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Япония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1768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Австралия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1542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9266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661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5516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FFFF"/>
                </a:solidFill>
              </a:rPr>
              <a:t>Выводы-1</a:t>
            </a:r>
            <a:endParaRPr lang="ru-RU" sz="3200" dirty="0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22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26876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Для обеспечения сдерживающего эффекта </a:t>
            </a:r>
            <a:r>
              <a:rPr lang="ru-RU" sz="2000" dirty="0" err="1"/>
              <a:t>инфорсмента</a:t>
            </a:r>
            <a:r>
              <a:rPr lang="ru-RU" sz="2000" dirty="0"/>
              <a:t> важен учет не только ошибок </a:t>
            </a:r>
            <a:r>
              <a:rPr lang="en-US" sz="2000" dirty="0"/>
              <a:t>II</a:t>
            </a:r>
            <a:r>
              <a:rPr lang="ru-RU" sz="2000" dirty="0"/>
              <a:t> рода, но и ошибок </a:t>
            </a:r>
            <a:r>
              <a:rPr lang="en-US" sz="2000" dirty="0"/>
              <a:t>I </a:t>
            </a:r>
            <a:r>
              <a:rPr lang="ru-RU" sz="2000" dirty="0"/>
              <a:t> рода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В </a:t>
            </a:r>
            <a:r>
              <a:rPr lang="ru-RU" sz="2000" dirty="0" err="1"/>
              <a:t>инфорсменте</a:t>
            </a:r>
            <a:r>
              <a:rPr lang="ru-RU" sz="2000" dirty="0"/>
              <a:t> административного права вероятности ошибок I и II рода могут расти одновременно, благодаря росту числа расследований при ограниченном бюджете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Расследования </a:t>
            </a:r>
            <a:r>
              <a:rPr lang="ru-RU" sz="2000" dirty="0"/>
              <a:t>по жалобам, которые рассматриваются как желательное направление реформы административного права в России, во многих случаях </a:t>
            </a:r>
            <a:r>
              <a:rPr lang="ru-RU" sz="2000" dirty="0" smtClean="0"/>
              <a:t>могут приводить к росту ошибок </a:t>
            </a:r>
            <a:r>
              <a:rPr lang="ru-RU" sz="2000" dirty="0" err="1" smtClean="0"/>
              <a:t>правоприменения</a:t>
            </a:r>
            <a:r>
              <a:rPr lang="ru-RU" sz="2000" dirty="0" smtClean="0"/>
              <a:t> и снижению сдерживающего эффекта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Нуждаются в обсуждении вопросы снижения привлекательности селективного государственного </a:t>
            </a:r>
            <a:r>
              <a:rPr lang="ru-RU" sz="2000" dirty="0" err="1"/>
              <a:t>инфорсмента</a:t>
            </a:r>
            <a:r>
              <a:rPr lang="ru-RU" sz="2000" dirty="0"/>
              <a:t>: от прямого отказа от административных дел по жалобам (закон «О торговле») до механизмов переноса издержек в случае необоснованных </a:t>
            </a:r>
            <a:r>
              <a:rPr lang="ru-RU" sz="2000" dirty="0" smtClean="0"/>
              <a:t>жалоб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В сферах, где пострадавшие сделали выбор в пользу частного </a:t>
            </a:r>
            <a:r>
              <a:rPr lang="ru-RU" sz="2000" dirty="0" err="1"/>
              <a:t>инфорсмента</a:t>
            </a:r>
            <a:r>
              <a:rPr lang="ru-RU" sz="2000" dirty="0"/>
              <a:t>, возможен полный отказ от государственного (потребительское и </a:t>
            </a:r>
            <a:r>
              <a:rPr lang="ru-RU" sz="2000" dirty="0" smtClean="0"/>
              <a:t>частично трудовое </a:t>
            </a:r>
            <a:r>
              <a:rPr lang="ru-RU" sz="2000" dirty="0"/>
              <a:t>право)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5549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5516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FFFF"/>
                </a:solidFill>
              </a:rPr>
              <a:t>Выводы-2</a:t>
            </a:r>
            <a:endParaRPr lang="ru-RU" sz="3200" dirty="0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23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628800"/>
            <a:ext cx="864096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Одно </a:t>
            </a:r>
            <a:r>
              <a:rPr lang="ru-RU" sz="2000" dirty="0"/>
              <a:t>из возможных решений </a:t>
            </a:r>
            <a:r>
              <a:rPr lang="ru-RU" sz="2000" dirty="0" smtClean="0"/>
              <a:t>проблемы неэффективности контроля </a:t>
            </a:r>
            <a:r>
              <a:rPr lang="ru-RU" sz="2000" dirty="0"/>
              <a:t>– повышение стимулов к частному </a:t>
            </a:r>
            <a:r>
              <a:rPr lang="ru-RU" sz="2000" dirty="0" err="1" smtClean="0"/>
              <a:t>инфорсменту</a:t>
            </a:r>
            <a:r>
              <a:rPr lang="ru-RU" sz="20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расширение возможностей коллективных исков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иски в пользу неопределенного круга лиц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увеличение суммы компенсаций,  в том числе за счет отделения морального вреда от упущенной выгоды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карательные убытки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возврат к практике «гонораров успеха»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Другое необходимое решение - ослабление ориентации контрольно-надзорных органов на количественные показатели, использование показателей эффектов </a:t>
            </a:r>
            <a:r>
              <a:rPr lang="ru-RU" sz="2000" dirty="0" smtClean="0"/>
              <a:t> (более сложное технически и политически)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0826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93496" cy="93610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Результаты исследования представлены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641379"/>
          </a:xfrm>
        </p:spPr>
        <p:txBody>
          <a:bodyPr/>
          <a:lstStyle/>
          <a:p>
            <a:pPr marL="0" indent="0">
              <a:buNone/>
            </a:pPr>
            <a:r>
              <a:rPr lang="ru-RU" sz="2200" b="1" dirty="0" smtClean="0"/>
              <a:t>ПУБЛИКАЦИИ:</a:t>
            </a:r>
          </a:p>
          <a:p>
            <a:pPr marL="720725" indent="-366713"/>
            <a:r>
              <a:rPr lang="en-US" sz="2000" dirty="0" err="1" smtClean="0"/>
              <a:t>Avdasheva</a:t>
            </a:r>
            <a:r>
              <a:rPr lang="en-US" sz="2000" dirty="0" smtClean="0"/>
              <a:t> S., </a:t>
            </a:r>
            <a:r>
              <a:rPr lang="en-US" sz="2000" dirty="0" err="1" smtClean="0"/>
              <a:t>Kryuchkova</a:t>
            </a:r>
            <a:r>
              <a:rPr lang="en-US" sz="2000" dirty="0" smtClean="0"/>
              <a:t> P. The </a:t>
            </a:r>
            <a:r>
              <a:rPr lang="en-US" sz="2000" dirty="0"/>
              <a:t>‘reactive’ model of antitrust enforcement: When private interests dictate enforcement actions – The Russian </a:t>
            </a:r>
            <a:r>
              <a:rPr lang="en-US" sz="2000" dirty="0" smtClean="0"/>
              <a:t>case, </a:t>
            </a:r>
            <a:r>
              <a:rPr lang="en-US" sz="2000" dirty="0"/>
              <a:t> </a:t>
            </a:r>
            <a:r>
              <a:rPr lang="en-US" sz="2000" dirty="0" smtClean="0"/>
              <a:t>International </a:t>
            </a:r>
            <a:r>
              <a:rPr lang="en-US" sz="2000" dirty="0"/>
              <a:t>Review of Law and Economics, </a:t>
            </a:r>
            <a:r>
              <a:rPr lang="en-US" sz="2000" i="1" dirty="0"/>
              <a:t>In </a:t>
            </a:r>
            <a:r>
              <a:rPr lang="en-US" sz="2000" i="1" dirty="0" smtClean="0"/>
              <a:t>Press.</a:t>
            </a:r>
            <a:endParaRPr lang="en-US" sz="2000" dirty="0"/>
          </a:p>
          <a:p>
            <a:pPr marL="720725" indent="-366713"/>
            <a:r>
              <a:rPr lang="en-US" sz="2000" dirty="0" err="1"/>
              <a:t>Avdasheva</a:t>
            </a:r>
            <a:r>
              <a:rPr lang="en-US" sz="2000" dirty="0"/>
              <a:t> S</a:t>
            </a:r>
            <a:r>
              <a:rPr lang="en-US" sz="2000" dirty="0" smtClean="0"/>
              <a:t>., </a:t>
            </a:r>
            <a:r>
              <a:rPr lang="en-US" sz="2000" dirty="0" err="1"/>
              <a:t>Kryuchkova</a:t>
            </a:r>
            <a:r>
              <a:rPr lang="en-US" sz="2000" dirty="0"/>
              <a:t> P</a:t>
            </a:r>
            <a:r>
              <a:rPr lang="en-US" sz="2000" dirty="0" smtClean="0"/>
              <a:t>. </a:t>
            </a:r>
            <a:r>
              <a:rPr lang="en-US" sz="2000" dirty="0"/>
              <a:t>Law and Economics of Antitrust Enforcement in Russia / Working papers by NRU Higher School of Economics. Series PA "Public Administration". 2013. No. 05</a:t>
            </a:r>
            <a:r>
              <a:rPr lang="en-US" sz="2000" dirty="0" smtClean="0"/>
              <a:t>.</a:t>
            </a:r>
          </a:p>
          <a:p>
            <a:pPr marL="720725" indent="-366713"/>
            <a:r>
              <a:rPr lang="ru-RU" sz="2000" dirty="0" err="1"/>
              <a:t>Авдашева</a:t>
            </a:r>
            <a:r>
              <a:rPr lang="ru-RU" sz="2000" dirty="0"/>
              <a:t> С. Б., </a:t>
            </a:r>
            <a:r>
              <a:rPr lang="ru-RU" sz="2000" dirty="0" err="1"/>
              <a:t>Крючкова</a:t>
            </a:r>
            <a:r>
              <a:rPr lang="ru-RU" sz="2000" dirty="0"/>
              <a:t> П. В. Почему издержки на контроль растут, а законы соблюдаются все хуже: экономический анализ применения административного права в России // ЭКО. 2013. № 4. С. 119-133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720725" indent="-366713"/>
            <a:r>
              <a:rPr lang="ru-RU" sz="2000" dirty="0" err="1"/>
              <a:t>Крючкова</a:t>
            </a:r>
            <a:r>
              <a:rPr lang="ru-RU" sz="2000" dirty="0"/>
              <a:t> П. В., </a:t>
            </a:r>
            <a:r>
              <a:rPr lang="ru-RU" sz="2000" dirty="0" err="1"/>
              <a:t>Авдашева</a:t>
            </a:r>
            <a:r>
              <a:rPr lang="ru-RU" sz="2000" dirty="0"/>
              <a:t> С. Б. Государственный и частный </a:t>
            </a:r>
            <a:r>
              <a:rPr lang="ru-RU" sz="2000" dirty="0" err="1"/>
              <a:t>инфорсмент</a:t>
            </a:r>
            <a:r>
              <a:rPr lang="ru-RU" sz="2000" dirty="0"/>
              <a:t> законодательства при риске ошибок I рода: выбор для России // Журнал новой экономической ассоциации. 2012. № 3 (15). С. 114-140.</a:t>
            </a:r>
            <a:endParaRPr lang="en-US" sz="2000" dirty="0"/>
          </a:p>
          <a:p>
            <a:pPr lvl="1"/>
            <a:endParaRPr lang="ru-RU" sz="1600" i="1" dirty="0" smtClean="0"/>
          </a:p>
          <a:p>
            <a:endParaRPr lang="en-US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502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20, </a:t>
            </a:r>
            <a:r>
              <a:rPr lang="ru-RU" sz="1200" dirty="0" err="1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Myasnitskaya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lang="ru-RU" sz="1200" dirty="0" err="1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str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., </a:t>
            </a:r>
            <a:r>
              <a:rPr lang="ru-RU" sz="1200" dirty="0" err="1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Moscow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, </a:t>
            </a:r>
            <a:r>
              <a:rPr lang="ru-RU" sz="1200" dirty="0" err="1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Russia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, 101000</a:t>
            </a:r>
          </a:p>
          <a:p>
            <a:r>
              <a:rPr lang="ru-RU" sz="1200" dirty="0" err="1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Tel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.: +7 (495) 628-8829, </a:t>
            </a:r>
            <a:r>
              <a:rPr lang="ru-RU" sz="1200" dirty="0" err="1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Fax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: +7 (495) 628-7931</a:t>
            </a:r>
            <a:endParaRPr lang="en-US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856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93496" cy="93610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Постановка проблемы: практика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3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en-US" i="1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670" y="2276872"/>
            <a:ext cx="8784976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ea typeface="ＭＳ Ｐゴシック" charset="-128"/>
                <a:cs typeface="ＭＳ Ｐゴシック"/>
              </a:rPr>
              <a:t>Довольно дорогостоящая система </a:t>
            </a:r>
            <a:r>
              <a:rPr lang="ru-RU" sz="2800" dirty="0" smtClean="0">
                <a:ea typeface="ＭＳ Ｐゴシック" charset="-128"/>
                <a:cs typeface="ＭＳ Ｐゴシック"/>
              </a:rPr>
              <a:t>контроля </a:t>
            </a:r>
            <a:r>
              <a:rPr lang="ru-RU" sz="2800" dirty="0">
                <a:ea typeface="ＭＳ Ｐゴシック" charset="-128"/>
                <a:cs typeface="ＭＳ Ｐゴシック"/>
              </a:rPr>
              <a:t>и </a:t>
            </a:r>
            <a:r>
              <a:rPr lang="ru-RU" sz="2800" dirty="0" smtClean="0">
                <a:ea typeface="ＭＳ Ｐゴシック" charset="-128"/>
                <a:cs typeface="ＭＳ Ｐゴシック"/>
              </a:rPr>
              <a:t>надзора </a:t>
            </a:r>
          </a:p>
          <a:p>
            <a:pPr marL="285750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/>
              <a:t>При </a:t>
            </a:r>
            <a:r>
              <a:rPr lang="ru-RU" sz="2800" dirty="0"/>
              <a:t>этом сдерживающий эффект ограничен (нарушений не становится меньше). Почему? </a:t>
            </a:r>
          </a:p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ru-RU" sz="2800" dirty="0">
              <a:ea typeface="ＭＳ Ｐゴシック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55749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93496" cy="93610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Постановка проблемы: практика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4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en-US" i="1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1814" y="1268760"/>
            <a:ext cx="90364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Традиционные объяснения:</a:t>
            </a:r>
          </a:p>
          <a:p>
            <a:pPr marL="742950" lvl="1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Коррупция </a:t>
            </a:r>
            <a:endParaRPr lang="ru-RU" sz="2200" dirty="0"/>
          </a:p>
          <a:p>
            <a:pPr marL="742950" lvl="1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Произвольный </a:t>
            </a:r>
            <a:r>
              <a:rPr lang="ru-RU" sz="2200" dirty="0" err="1"/>
              <a:t>инфорсмент</a:t>
            </a:r>
            <a:r>
              <a:rPr lang="ru-RU" sz="2200" dirty="0"/>
              <a:t> как инструмент перераспределения прав собственности (</a:t>
            </a:r>
            <a:r>
              <a:rPr lang="ru-RU" sz="2200" dirty="0" err="1"/>
              <a:t>Gans-Morse</a:t>
            </a:r>
            <a:r>
              <a:rPr lang="ru-RU" sz="2200" dirty="0"/>
              <a:t>, 2012, </a:t>
            </a:r>
            <a:r>
              <a:rPr lang="ru-RU" sz="2200" dirty="0" smtClean="0"/>
              <a:t>Волков</a:t>
            </a:r>
            <a:r>
              <a:rPr lang="ru-RU" sz="2200" dirty="0"/>
              <a:t>, </a:t>
            </a:r>
            <a:r>
              <a:rPr lang="ru-RU" sz="2200" dirty="0" err="1"/>
              <a:t>Панеях</a:t>
            </a:r>
            <a:r>
              <a:rPr lang="ru-RU" sz="2200" dirty="0"/>
              <a:t>, </a:t>
            </a:r>
            <a:r>
              <a:rPr lang="ru-RU" sz="2200" dirty="0" err="1"/>
              <a:t>Титяев</a:t>
            </a:r>
            <a:r>
              <a:rPr lang="ru-RU" sz="2200" dirty="0"/>
              <a:t>, 2010)</a:t>
            </a:r>
          </a:p>
          <a:p>
            <a:pPr marL="742950" lvl="1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Низкая </a:t>
            </a:r>
            <a:r>
              <a:rPr lang="ru-RU" sz="2200" dirty="0"/>
              <a:t>квалификация применяющих законодательство</a:t>
            </a:r>
          </a:p>
          <a:p>
            <a:pPr marL="742950" lvl="1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ru-RU" sz="2200" dirty="0"/>
          </a:p>
          <a:p>
            <a:pPr marL="285750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ea typeface="ＭＳ Ｐゴシック" charset="-128"/>
                <a:cs typeface="ＭＳ Ｐゴシック"/>
              </a:rPr>
              <a:t> Традиционный ответ в российской практике:</a:t>
            </a:r>
          </a:p>
          <a:p>
            <a:pPr marL="742950" lvl="1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ea typeface="ＭＳ Ｐゴシック" charset="-128"/>
                <a:cs typeface="ＭＳ Ｐゴシック"/>
              </a:rPr>
              <a:t>Максимальная регламентация процедур контроля</a:t>
            </a:r>
          </a:p>
          <a:p>
            <a:pPr marL="742950" lvl="1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ea typeface="ＭＳ Ｐゴシック" charset="-128"/>
                <a:cs typeface="ＭＳ Ｐゴシック"/>
              </a:rPr>
              <a:t>Ориентация на работу на основании жалоб</a:t>
            </a:r>
          </a:p>
          <a:p>
            <a:pPr marL="742950" lvl="1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ea typeface="ＭＳ Ｐゴシック" charset="-128"/>
                <a:cs typeface="ＭＳ Ｐゴシック"/>
              </a:rPr>
              <a:t>Ужесточение наказаний</a:t>
            </a:r>
          </a:p>
          <a:p>
            <a:pPr marL="742950" lvl="1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ru-RU" sz="2200" dirty="0">
              <a:ea typeface="ＭＳ Ｐゴシック" charset="-128"/>
              <a:cs typeface="ＭＳ Ｐゴシック"/>
            </a:endParaRPr>
          </a:p>
          <a:p>
            <a:pPr marL="285750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b="1" i="1" dirty="0" smtClean="0">
                <a:solidFill>
                  <a:srgbClr val="0070C0"/>
                </a:solidFill>
                <a:ea typeface="ＭＳ Ｐゴシック" charset="-128"/>
                <a:cs typeface="ＭＳ Ｐゴシック"/>
              </a:rPr>
              <a:t>Есть ли другие объяснения неэффективности системы?</a:t>
            </a:r>
          </a:p>
          <a:p>
            <a:pPr marL="285750" indent="-285750" defTabSz="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b="1" i="1" dirty="0" smtClean="0">
                <a:solidFill>
                  <a:srgbClr val="0070C0"/>
                </a:solidFill>
                <a:ea typeface="ＭＳ Ｐゴシック" charset="-128"/>
                <a:cs typeface="ＭＳ Ｐゴシック"/>
              </a:rPr>
              <a:t>Возможно, неэффективна сама модель </a:t>
            </a:r>
            <a:r>
              <a:rPr lang="ru-RU" sz="2200" b="1" i="1" dirty="0" err="1" smtClean="0">
                <a:solidFill>
                  <a:srgbClr val="0070C0"/>
                </a:solidFill>
                <a:ea typeface="ＭＳ Ｐゴシック" charset="-128"/>
                <a:cs typeface="ＭＳ Ｐゴシック"/>
              </a:rPr>
              <a:t>инфорсмента</a:t>
            </a:r>
            <a:r>
              <a:rPr lang="ru-RU" sz="2200" b="1" i="1" dirty="0" smtClean="0">
                <a:solidFill>
                  <a:srgbClr val="0070C0"/>
                </a:solidFill>
                <a:ea typeface="ＭＳ Ｐゴシック" charset="-128"/>
                <a:cs typeface="ＭＳ Ｐゴシック"/>
              </a:rPr>
              <a:t> и требуется рассмотреть альтернативы (частный </a:t>
            </a:r>
            <a:r>
              <a:rPr lang="ru-RU" sz="2200" b="1" i="1" dirty="0" err="1" smtClean="0">
                <a:solidFill>
                  <a:srgbClr val="0070C0"/>
                </a:solidFill>
                <a:ea typeface="ＭＳ Ｐゴシック" charset="-128"/>
                <a:cs typeface="ＭＳ Ｐゴシック"/>
              </a:rPr>
              <a:t>инфорсмент</a:t>
            </a:r>
            <a:r>
              <a:rPr lang="ru-RU" sz="2200" b="1" i="1" dirty="0" smtClean="0">
                <a:solidFill>
                  <a:srgbClr val="0070C0"/>
                </a:solidFill>
                <a:ea typeface="ＭＳ Ｐゴシック" charset="-128"/>
                <a:cs typeface="ＭＳ Ｐゴシック"/>
              </a:rPr>
              <a:t>)?</a:t>
            </a:r>
            <a:endParaRPr lang="ru-RU" sz="2200" b="1" i="1" dirty="0">
              <a:solidFill>
                <a:srgbClr val="0070C0"/>
              </a:solidFill>
              <a:ea typeface="ＭＳ Ｐゴシック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70606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93496" cy="93610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Постановка проблемы: теория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5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en-US" i="1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>
              <a:ea typeface="ＭＳ Ｐゴシック" charset="-128"/>
              <a:cs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268760"/>
            <a:ext cx="88569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Многочисленные работы, сопоставляющие государственный и частный </a:t>
            </a:r>
            <a:r>
              <a:rPr lang="ru-RU" dirty="0" err="1" smtClean="0"/>
              <a:t>инфорсмент</a:t>
            </a:r>
            <a:r>
              <a:rPr lang="ru-RU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 целом: </a:t>
            </a:r>
            <a:r>
              <a:rPr lang="en-GB" dirty="0" smtClean="0"/>
              <a:t>Becker </a:t>
            </a:r>
            <a:r>
              <a:rPr lang="en-GB" dirty="0"/>
              <a:t>and Stigler (1974</a:t>
            </a:r>
            <a:r>
              <a:rPr lang="en-GB" dirty="0" smtClean="0"/>
              <a:t>)</a:t>
            </a:r>
            <a:r>
              <a:rPr lang="ru-RU" dirty="0" smtClean="0"/>
              <a:t>, </a:t>
            </a:r>
            <a:r>
              <a:rPr lang="en-GB" dirty="0" err="1"/>
              <a:t>Landes</a:t>
            </a:r>
            <a:r>
              <a:rPr lang="en-GB" dirty="0"/>
              <a:t> and Posner (1975</a:t>
            </a:r>
            <a:r>
              <a:rPr lang="en-GB" dirty="0" smtClean="0"/>
              <a:t>)</a:t>
            </a:r>
            <a:r>
              <a:rPr lang="ru-RU" dirty="0" smtClean="0"/>
              <a:t>,</a:t>
            </a:r>
            <a:r>
              <a:rPr lang="en-GB" dirty="0" smtClean="0"/>
              <a:t> </a:t>
            </a:r>
            <a:r>
              <a:rPr lang="en-GB" dirty="0" err="1"/>
              <a:t>Garoupa</a:t>
            </a:r>
            <a:r>
              <a:rPr lang="en-GB" dirty="0"/>
              <a:t> (1997</a:t>
            </a:r>
            <a:r>
              <a:rPr lang="en-GB" dirty="0" smtClean="0"/>
              <a:t>)</a:t>
            </a:r>
            <a:r>
              <a:rPr lang="ru-RU" dirty="0" smtClean="0"/>
              <a:t>, </a:t>
            </a:r>
            <a:r>
              <a:rPr lang="en-GB" dirty="0" err="1" smtClean="0"/>
              <a:t>Poilinsky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err="1"/>
              <a:t>Shavell</a:t>
            </a:r>
            <a:r>
              <a:rPr lang="en-GB" dirty="0"/>
              <a:t> (</a:t>
            </a:r>
            <a:r>
              <a:rPr lang="en-GB" dirty="0" smtClean="0"/>
              <a:t>2000)</a:t>
            </a:r>
            <a:r>
              <a:rPr lang="en-US" dirty="0" smtClean="0"/>
              <a:t>, etc.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отдельных </a:t>
            </a:r>
            <a:r>
              <a:rPr lang="ru-RU" dirty="0" smtClean="0"/>
              <a:t>областях законодательства: </a:t>
            </a:r>
            <a:r>
              <a:rPr lang="ru-RU" dirty="0"/>
              <a:t>антимонопольного </a:t>
            </a:r>
            <a:r>
              <a:rPr lang="ru-RU" dirty="0" smtClean="0"/>
              <a:t>(обзор в </a:t>
            </a:r>
            <a:r>
              <a:rPr lang="en-US" dirty="0" smtClean="0"/>
              <a:t>Segal</a:t>
            </a:r>
            <a:r>
              <a:rPr lang="en-US" dirty="0"/>
              <a:t>, </a:t>
            </a:r>
            <a:r>
              <a:rPr lang="en-US" dirty="0" err="1"/>
              <a:t>Whinston</a:t>
            </a:r>
            <a:r>
              <a:rPr lang="en-US" dirty="0"/>
              <a:t>, 2006), </a:t>
            </a:r>
            <a:r>
              <a:rPr lang="ru-RU" dirty="0"/>
              <a:t>иммиграционного (</a:t>
            </a:r>
            <a:r>
              <a:rPr lang="en-US" dirty="0"/>
              <a:t>Pham, 1996), </a:t>
            </a:r>
            <a:r>
              <a:rPr lang="ru-RU" dirty="0"/>
              <a:t>корпоративного (</a:t>
            </a:r>
            <a:r>
              <a:rPr lang="en-US" dirty="0" err="1"/>
              <a:t>Armour</a:t>
            </a:r>
            <a:r>
              <a:rPr lang="en-US" dirty="0"/>
              <a:t>, Black, </a:t>
            </a:r>
            <a:r>
              <a:rPr lang="en-US" dirty="0" err="1"/>
              <a:t>Cheffins</a:t>
            </a:r>
            <a:r>
              <a:rPr lang="en-US" dirty="0"/>
              <a:t> et al., 2009; Roe, Jackson, 2009) </a:t>
            </a:r>
            <a:r>
              <a:rPr lang="ru-RU" dirty="0"/>
              <a:t>и </a:t>
            </a:r>
            <a:r>
              <a:rPr lang="ru-RU" dirty="0" smtClean="0"/>
              <a:t>др.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 smtClean="0"/>
              <a:t>«Пробелы»: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 основном сопоставляются 2 модели </a:t>
            </a:r>
            <a:r>
              <a:rPr lang="ru-RU" dirty="0" err="1" smtClean="0"/>
              <a:t>инфорсмента</a:t>
            </a:r>
            <a:r>
              <a:rPr lang="ru-RU" dirty="0" smtClean="0"/>
              <a:t> (частный и государственный), смешанные модели почти не рассматриваются или рассматриваются как вариант объединения преимуществ государственного и частного </a:t>
            </a:r>
            <a:r>
              <a:rPr lang="ru-RU" dirty="0" err="1" smtClean="0"/>
              <a:t>инфорсмента</a:t>
            </a:r>
            <a:r>
              <a:rPr lang="ru-RU" dirty="0"/>
              <a:t> </a:t>
            </a:r>
            <a:r>
              <a:rPr lang="ru-RU" dirty="0" smtClean="0"/>
              <a:t>(например</a:t>
            </a:r>
            <a:r>
              <a:rPr lang="ru-RU" dirty="0"/>
              <a:t>, </a:t>
            </a:r>
            <a:r>
              <a:rPr lang="en-US" dirty="0"/>
              <a:t>McAfee, </a:t>
            </a:r>
            <a:r>
              <a:rPr lang="en-US" dirty="0" err="1"/>
              <a:t>Mialon</a:t>
            </a:r>
            <a:r>
              <a:rPr lang="en-US" dirty="0"/>
              <a:t>, and Mialon,2008</a:t>
            </a:r>
            <a:r>
              <a:rPr lang="en-US" dirty="0" smtClean="0"/>
              <a:t>)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Значительно более подробно рассматривается влияние ошибок </a:t>
            </a:r>
            <a:r>
              <a:rPr lang="en-US" dirty="0" smtClean="0"/>
              <a:t>II </a:t>
            </a:r>
            <a:r>
              <a:rPr lang="ru-RU" dirty="0" smtClean="0"/>
              <a:t>рода (уход от ответственности виновных), чем ошибок </a:t>
            </a:r>
            <a:r>
              <a:rPr lang="en-US" dirty="0" smtClean="0"/>
              <a:t>I </a:t>
            </a:r>
            <a:r>
              <a:rPr lang="ru-RU" dirty="0" smtClean="0"/>
              <a:t>рода (наказание невиновных). Анализ влияния ошибок </a:t>
            </a:r>
            <a:r>
              <a:rPr lang="ru-RU" dirty="0" err="1" smtClean="0"/>
              <a:t>правоприменения</a:t>
            </a:r>
            <a:r>
              <a:rPr lang="ru-RU" dirty="0" smtClean="0"/>
              <a:t> на сдерживание описывается в рамках одной модели </a:t>
            </a:r>
            <a:r>
              <a:rPr lang="ru-RU" dirty="0" err="1" smtClean="0"/>
              <a:t>инфорсмента</a:t>
            </a:r>
            <a:r>
              <a:rPr lang="ru-RU" dirty="0" smtClean="0"/>
              <a:t> (</a:t>
            </a:r>
            <a:r>
              <a:rPr lang="ru-RU" dirty="0" err="1" smtClean="0"/>
              <a:t>Calfee</a:t>
            </a:r>
            <a:r>
              <a:rPr lang="ru-RU" dirty="0"/>
              <a:t>, </a:t>
            </a:r>
            <a:r>
              <a:rPr lang="ru-RU" dirty="0" err="1"/>
              <a:t>Craswell</a:t>
            </a:r>
            <a:r>
              <a:rPr lang="ru-RU" dirty="0"/>
              <a:t>, 1984, 1986; </a:t>
            </a:r>
            <a:r>
              <a:rPr lang="ru-RU" dirty="0" err="1"/>
              <a:t>Kahan</a:t>
            </a:r>
            <a:r>
              <a:rPr lang="ru-RU" dirty="0"/>
              <a:t>, 1989; </a:t>
            </a:r>
            <a:r>
              <a:rPr lang="ru-RU" dirty="0" err="1"/>
              <a:t>Grady</a:t>
            </a:r>
            <a:r>
              <a:rPr lang="ru-RU" dirty="0"/>
              <a:t>, 1989; </a:t>
            </a:r>
            <a:r>
              <a:rPr lang="ru-RU" dirty="0" err="1"/>
              <a:t>Polinsky</a:t>
            </a:r>
            <a:r>
              <a:rPr lang="ru-RU" dirty="0"/>
              <a:t>, </a:t>
            </a:r>
            <a:r>
              <a:rPr lang="ru-RU" dirty="0" err="1"/>
              <a:t>Shavell</a:t>
            </a:r>
            <a:r>
              <a:rPr lang="ru-RU" dirty="0"/>
              <a:t>, 2007</a:t>
            </a:r>
            <a:r>
              <a:rPr lang="ru-R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Традиционно в моделях чем выше вероятность ошибок I рода, тем ниже вероятность ошибок II </a:t>
            </a:r>
            <a:r>
              <a:rPr lang="ru-RU" dirty="0" smtClean="0"/>
              <a:t>рода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106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93496" cy="93610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Наш подход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6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en-US" i="1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>
              <a:ea typeface="ＭＳ Ｐゴシック" charset="-128"/>
              <a:cs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268760"/>
            <a:ext cx="88569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Сопоставляются 3 модели </a:t>
            </a:r>
            <a:r>
              <a:rPr lang="ru-RU" sz="2400" dirty="0" err="1" smtClean="0"/>
              <a:t>инфорсмента</a:t>
            </a:r>
            <a:r>
              <a:rPr lang="ru-RU" sz="2400" dirty="0" smtClean="0"/>
              <a:t>: чистый государственный, частный, селективный государственный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Эндогенные объяснения причин ошибок </a:t>
            </a:r>
            <a:r>
              <a:rPr lang="ru-RU" sz="2400" dirty="0" err="1" smtClean="0"/>
              <a:t>правоприменения</a:t>
            </a:r>
            <a:r>
              <a:rPr lang="ru-RU" sz="2400" dirty="0" smtClean="0"/>
              <a:t>: количество жалоб при ограниченных ресурсах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Мы </a:t>
            </a:r>
            <a:r>
              <a:rPr lang="ru-RU" sz="2400" dirty="0"/>
              <a:t>объясняем одновременно низкое сдерживание и высокие масштабы ошибок и издержек добросовестных участников при предпосылках об отсутствии коррупции, конфликта интересов и удовлетворительном уровне квалификации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 нашей модели вероятности ошибок обоих видов могут меняться в одну сторону.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Подход позволяет сформулировать политические рекомендации по совершенствованию </a:t>
            </a:r>
            <a:r>
              <a:rPr lang="ru-RU" sz="2400" dirty="0" err="1" smtClean="0"/>
              <a:t>правоприменения</a:t>
            </a:r>
            <a:endParaRPr lang="ru-RU" sz="2400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755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93496" cy="93610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Модели </a:t>
            </a:r>
            <a:r>
              <a:rPr lang="ru-RU" sz="3200" dirty="0" err="1" smtClean="0">
                <a:solidFill>
                  <a:schemeClr val="bg1"/>
                </a:solidFill>
              </a:rPr>
              <a:t>инфорсмента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>
              <a:ea typeface="ＭＳ Ｐゴシック" charset="-128"/>
              <a:cs typeface="ＭＳ Ｐゴシック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974"/>
            <a:ext cx="3106688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ru-RU" sz="1600" b="1" dirty="0" smtClean="0">
                <a:solidFill>
                  <a:srgbClr val="0070C0"/>
                </a:solidFill>
              </a:rPr>
              <a:t>Чистый государственный </a:t>
            </a:r>
            <a:r>
              <a:rPr lang="ru-RU" sz="1600" b="1" dirty="0" err="1" smtClean="0">
                <a:solidFill>
                  <a:srgbClr val="0070C0"/>
                </a:solidFill>
              </a:rPr>
              <a:t>инфорсмент</a:t>
            </a:r>
            <a:endParaRPr lang="ru-RU" sz="16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2638" y="2007761"/>
            <a:ext cx="2501411" cy="181588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b="1" dirty="0">
                <a:latin typeface="+mn-lt"/>
              </a:rPr>
              <a:t>Органом ИВ </a:t>
            </a:r>
            <a:r>
              <a:rPr lang="ru-RU" altLang="ru-RU" sz="1600" dirty="0">
                <a:latin typeface="+mn-lt"/>
              </a:rPr>
              <a:t>осуществляется </a:t>
            </a:r>
            <a:r>
              <a:rPr lang="ru-RU" altLang="ru-RU" sz="1600" b="1" dirty="0">
                <a:latin typeface="+mn-lt"/>
              </a:rPr>
              <a:t>проверка</a:t>
            </a:r>
            <a:r>
              <a:rPr lang="ru-RU" altLang="ru-RU" sz="1600" dirty="0">
                <a:latin typeface="+mn-lt"/>
              </a:rPr>
              <a:t> деятельности хозяйствующих субъектов на соответствие обязательным требованиям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9626" y="4030642"/>
            <a:ext cx="2501411" cy="58477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dirty="0">
                <a:latin typeface="+mn-lt"/>
              </a:rPr>
              <a:t>Выявляется/не выявляется нарушение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60780" y="4906049"/>
            <a:ext cx="2501411" cy="58477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dirty="0">
                <a:latin typeface="+mn-lt"/>
              </a:rPr>
              <a:t>Если есть нарушение, накладывается штраф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1553343" y="3824168"/>
            <a:ext cx="0" cy="2159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60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1580332" y="4690149"/>
            <a:ext cx="0" cy="2159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60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176259" y="1426716"/>
            <a:ext cx="2592982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Частный </a:t>
            </a:r>
            <a:r>
              <a:rPr lang="ru-RU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инфорсмент</a:t>
            </a: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176704" y="2007761"/>
            <a:ext cx="2715776" cy="156966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dirty="0">
                <a:latin typeface="+mn-lt"/>
              </a:rPr>
              <a:t>Существует </a:t>
            </a:r>
            <a:r>
              <a:rPr lang="ru-RU" altLang="ru-RU" sz="1600" b="1" dirty="0">
                <a:latin typeface="+mn-lt"/>
              </a:rPr>
              <a:t>пострадавший</a:t>
            </a:r>
            <a:r>
              <a:rPr lang="ru-RU" altLang="ru-RU" sz="1600" dirty="0">
                <a:latin typeface="+mn-lt"/>
              </a:rPr>
              <a:t>, который считает, что действиями определенного хозяйствующего субъекта (нарушителя) ему нанесен ущерб 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176703" y="3870791"/>
            <a:ext cx="2715777" cy="58477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dirty="0">
                <a:latin typeface="+mn-lt"/>
              </a:rPr>
              <a:t>Пострадавший обращается в </a:t>
            </a:r>
            <a:r>
              <a:rPr lang="ru-RU" altLang="ru-RU" sz="1600" b="1" dirty="0">
                <a:latin typeface="+mn-lt"/>
              </a:rPr>
              <a:t>суд 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76703" y="4798099"/>
            <a:ext cx="2715777" cy="1077218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dirty="0" smtClean="0">
                <a:latin typeface="+mn-lt"/>
              </a:rPr>
              <a:t>В </a:t>
            </a:r>
            <a:r>
              <a:rPr lang="ru-RU" altLang="ru-RU" sz="1600" dirty="0">
                <a:latin typeface="+mn-lt"/>
              </a:rPr>
              <a:t>случае удовлетворения иска нарушитель компенсирует ущерб и уплачивает штраф 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7450430" y="3577421"/>
            <a:ext cx="0" cy="288925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6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7476147" y="4476750"/>
            <a:ext cx="0" cy="288925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600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969795" y="1369467"/>
            <a:ext cx="3096906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Селективный государственный </a:t>
            </a:r>
            <a:r>
              <a:rPr lang="ru-RU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инфорсмент</a:t>
            </a: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21979" y="2018457"/>
            <a:ext cx="2718173" cy="156966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dirty="0">
                <a:latin typeface="+mn-lt"/>
              </a:rPr>
              <a:t>Существует </a:t>
            </a:r>
            <a:r>
              <a:rPr lang="ru-RU" altLang="ru-RU" sz="1600" b="1" dirty="0">
                <a:latin typeface="+mn-lt"/>
              </a:rPr>
              <a:t>пострадавший</a:t>
            </a:r>
            <a:r>
              <a:rPr lang="ru-RU" altLang="ru-RU" sz="1600" dirty="0">
                <a:latin typeface="+mn-lt"/>
              </a:rPr>
              <a:t>, который считает, что действиями определенного хозяйствующего субъекта (нарушителя) ему нанесен ущерб </a:t>
            </a:r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>
            <a:off x="4520128" y="3588117"/>
            <a:ext cx="0" cy="236051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60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3223859" y="3870791"/>
            <a:ext cx="2716293" cy="58477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dirty="0">
                <a:latin typeface="+mn-lt"/>
              </a:rPr>
              <a:t>Пострадавший обращается в </a:t>
            </a:r>
            <a:r>
              <a:rPr lang="ru-RU" altLang="ru-RU" sz="1600" b="1" dirty="0" smtClean="0">
                <a:latin typeface="+mn-lt"/>
              </a:rPr>
              <a:t>орган ИВ</a:t>
            </a:r>
            <a:endParaRPr lang="ru-RU" altLang="ru-RU" sz="1600" b="1" dirty="0">
              <a:latin typeface="+mn-lt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4568704" y="4455566"/>
            <a:ext cx="0" cy="288925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600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269421" y="4758094"/>
            <a:ext cx="2670731" cy="830997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dirty="0" smtClean="0">
                <a:latin typeface="+mn-lt"/>
              </a:rPr>
              <a:t>Проводится </a:t>
            </a:r>
            <a:r>
              <a:rPr lang="ru-RU" altLang="ru-RU" sz="1600" b="1" dirty="0" smtClean="0">
                <a:latin typeface="+mn-lt"/>
              </a:rPr>
              <a:t>проверка</a:t>
            </a:r>
            <a:r>
              <a:rPr lang="ru-RU" altLang="ru-RU" sz="1600" dirty="0" smtClean="0">
                <a:latin typeface="+mn-lt"/>
              </a:rPr>
              <a:t>, выявляется/не </a:t>
            </a:r>
            <a:r>
              <a:rPr lang="ru-RU" altLang="ru-RU" sz="1600" dirty="0">
                <a:latin typeface="+mn-lt"/>
              </a:rPr>
              <a:t>выявляется нарушение</a:t>
            </a: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4586936" y="5589091"/>
            <a:ext cx="0" cy="2159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600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292202" y="5804991"/>
            <a:ext cx="2647950" cy="58477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dirty="0">
                <a:latin typeface="+mn-lt"/>
              </a:rPr>
              <a:t>Если есть нарушение, накладывается штраф</a:t>
            </a:r>
          </a:p>
        </p:txBody>
      </p:sp>
    </p:spTree>
    <p:extLst>
      <p:ext uri="{BB962C8B-B14F-4D97-AF65-F5344CB8AC3E}">
        <p14:creationId xmlns:p14="http://schemas.microsoft.com/office/powerpoint/2010/main" val="49393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93496" cy="93610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Сдерживающий эффект и ошибки </a:t>
            </a:r>
            <a:r>
              <a:rPr lang="ru-RU" sz="3200" dirty="0" err="1">
                <a:solidFill>
                  <a:schemeClr val="bg1"/>
                </a:solidFill>
              </a:rPr>
              <a:t>инфорсмента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16FB-1251-4287-85DF-78D827543F93}" type="slidenum">
              <a:rPr lang="ru-RU" smtClean="0"/>
              <a:t>8</a:t>
            </a:fld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2400" cy="96043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400" dirty="0" err="1" smtClean="0"/>
              <a:t>Г.Беккер</a:t>
            </a:r>
            <a:r>
              <a:rPr lang="ru-RU" sz="2400" dirty="0" smtClean="0"/>
              <a:t> (1968) Индивид </a:t>
            </a:r>
            <a:r>
              <a:rPr lang="ru-RU" sz="2400" dirty="0"/>
              <a:t>взвешивает издержки и выгоды от преступного поведения: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692275" y="2205038"/>
          <a:ext cx="5400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5" imgW="1943100" imgH="215900" progId="Equation.3">
                  <p:embed/>
                </p:oleObj>
              </mc:Choice>
              <mc:Fallback>
                <p:oleObj name="Формула" r:id="rId5" imgW="1943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205038"/>
                        <a:ext cx="54006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68313" y="2924175"/>
            <a:ext cx="8424862" cy="28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Где </a:t>
            </a:r>
            <a:r>
              <a:rPr lang="en-US" sz="2000" dirty="0"/>
              <a:t>EU</a:t>
            </a:r>
            <a:r>
              <a:rPr lang="ru-RU" sz="2000" dirty="0"/>
              <a:t> – ожидаемая преступником полезность от совершения преступления; 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Y </a:t>
            </a:r>
            <a:r>
              <a:rPr lang="ru-RU" sz="2000" dirty="0"/>
              <a:t>– доход от преступления (включая и нематериальный доход) правонарушителя; 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U</a:t>
            </a:r>
            <a:r>
              <a:rPr lang="ru-RU" sz="2000" dirty="0"/>
              <a:t> – функция полезности преступника; 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p </a:t>
            </a:r>
            <a:r>
              <a:rPr lang="ru-RU" sz="2000" dirty="0"/>
              <a:t>– вероятность того, что преступник будет задержан и понесет наказание; 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F</a:t>
            </a:r>
            <a:r>
              <a:rPr lang="ru-RU" sz="2000" dirty="0"/>
              <a:t> – тяжесть наказания ( в денежном эквиваленте).</a:t>
            </a:r>
          </a:p>
        </p:txBody>
      </p:sp>
    </p:spTree>
    <p:extLst>
      <p:ext uri="{BB962C8B-B14F-4D97-AF65-F5344CB8AC3E}">
        <p14:creationId xmlns:p14="http://schemas.microsoft.com/office/powerpoint/2010/main" val="825315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93496" cy="93610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Сдерживающий эффект с учетом ошибок </a:t>
            </a:r>
            <a:r>
              <a:rPr lang="en-US" sz="3200" dirty="0" smtClean="0">
                <a:solidFill>
                  <a:schemeClr val="bg1"/>
                </a:solidFill>
              </a:rPr>
              <a:t>I </a:t>
            </a:r>
            <a:r>
              <a:rPr lang="ru-RU" sz="3200" dirty="0" smtClean="0">
                <a:solidFill>
                  <a:schemeClr val="bg1"/>
                </a:solidFill>
              </a:rPr>
              <a:t>и </a:t>
            </a:r>
            <a:r>
              <a:rPr lang="en-US" sz="3200" dirty="0" smtClean="0">
                <a:solidFill>
                  <a:schemeClr val="bg1"/>
                </a:solidFill>
              </a:rPr>
              <a:t>II </a:t>
            </a:r>
            <a:r>
              <a:rPr lang="ru-RU" sz="3200" dirty="0" smtClean="0">
                <a:solidFill>
                  <a:schemeClr val="bg1"/>
                </a:solidFill>
              </a:rPr>
              <a:t>рода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3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600062"/>
              </p:ext>
            </p:extLst>
          </p:nvPr>
        </p:nvGraphicFramePr>
        <p:xfrm>
          <a:off x="255588" y="1412776"/>
          <a:ext cx="86264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5" imgW="3073400" imgH="203200" progId="Equation.3">
                  <p:embed/>
                </p:oleObj>
              </mc:Choice>
              <mc:Fallback>
                <p:oleObj name="Формула" r:id="rId5" imgW="3073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1412776"/>
                        <a:ext cx="86264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63630" y="1933764"/>
            <a:ext cx="843121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atin typeface="+mn-lt"/>
              </a:rPr>
              <a:t>Для нейтрального к риску нарушителя: </a:t>
            </a:r>
            <a:endParaRPr lang="ru-RU" sz="2000" i="1" dirty="0" smtClean="0">
              <a:latin typeface="+mn-lt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latin typeface="+mn-lt"/>
              </a:rPr>
              <a:t>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– </a:t>
            </a:r>
            <a:r>
              <a:rPr lang="ru-RU" sz="2000" dirty="0">
                <a:latin typeface="+mn-lt"/>
              </a:rPr>
              <a:t>выигрыш от законного поведения</a:t>
            </a:r>
            <a:r>
              <a:rPr lang="en-US" sz="2000" dirty="0">
                <a:latin typeface="+mn-lt"/>
              </a:rPr>
              <a:t>,</a:t>
            </a:r>
            <a:r>
              <a:rPr lang="ru-RU" sz="2000" dirty="0">
                <a:latin typeface="+mn-lt"/>
              </a:rPr>
              <a:t> </a:t>
            </a:r>
            <a:endParaRPr lang="ru-RU" sz="2000" dirty="0" smtClean="0">
              <a:latin typeface="+mn-lt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latin typeface="+mn-lt"/>
              </a:rPr>
              <a:t>Y</a:t>
            </a:r>
            <a:r>
              <a:rPr lang="en-US" sz="2000" dirty="0">
                <a:latin typeface="+mn-lt"/>
              </a:rPr>
              <a:t>– </a:t>
            </a:r>
            <a:r>
              <a:rPr lang="ru-RU" sz="2000" dirty="0">
                <a:latin typeface="+mn-lt"/>
              </a:rPr>
              <a:t>дополнительный выигрыш от нарушения</a:t>
            </a:r>
            <a:r>
              <a:rPr lang="en-US" sz="2000" dirty="0">
                <a:latin typeface="+mn-lt"/>
              </a:rPr>
              <a:t>,</a:t>
            </a:r>
            <a:r>
              <a:rPr lang="ru-RU" sz="2000" dirty="0">
                <a:latin typeface="+mn-lt"/>
              </a:rPr>
              <a:t> </a:t>
            </a:r>
            <a:endParaRPr lang="ru-RU" sz="2000" dirty="0" smtClean="0">
              <a:latin typeface="+mn-lt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– </a:t>
            </a:r>
            <a:r>
              <a:rPr lang="ru-RU" sz="2000" dirty="0">
                <a:latin typeface="+mn-lt"/>
              </a:rPr>
              <a:t>сумма санкций</a:t>
            </a:r>
            <a:r>
              <a:rPr lang="en-US" sz="2000" dirty="0">
                <a:latin typeface="+mn-lt"/>
              </a:rPr>
              <a:t>,</a:t>
            </a:r>
            <a:r>
              <a:rPr lang="ru-RU" sz="2000" dirty="0">
                <a:latin typeface="+mn-lt"/>
              </a:rPr>
              <a:t> </a:t>
            </a:r>
            <a:endParaRPr lang="ru-RU" sz="2000" dirty="0" smtClean="0">
              <a:latin typeface="+mn-lt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latin typeface="+mn-lt"/>
              </a:rPr>
              <a:t>p</a:t>
            </a:r>
            <a:r>
              <a:rPr lang="en-US" sz="2000" dirty="0" smtClean="0">
                <a:latin typeface="+mn-lt"/>
              </a:rPr>
              <a:t>  </a:t>
            </a:r>
            <a:r>
              <a:rPr lang="en-US" sz="2000" dirty="0">
                <a:latin typeface="+mn-lt"/>
              </a:rPr>
              <a:t>– </a:t>
            </a:r>
            <a:r>
              <a:rPr lang="ru-RU" sz="2000" dirty="0">
                <a:latin typeface="+mn-lt"/>
              </a:rPr>
              <a:t>вероятность применения санкций к нарушителю</a:t>
            </a:r>
            <a:r>
              <a:rPr lang="en-US" sz="2000" dirty="0">
                <a:latin typeface="+mn-lt"/>
              </a:rPr>
              <a:t>,</a:t>
            </a:r>
            <a:r>
              <a:rPr lang="ru-RU" sz="2000" dirty="0">
                <a:latin typeface="+mn-lt"/>
              </a:rPr>
              <a:t>  </a:t>
            </a:r>
            <a:endParaRPr lang="ru-RU" sz="2000" dirty="0" smtClean="0">
              <a:latin typeface="+mn-lt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latin typeface="+mn-lt"/>
              </a:rPr>
              <a:t>q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– </a:t>
            </a:r>
            <a:r>
              <a:rPr lang="ru-RU" sz="2000" dirty="0">
                <a:latin typeface="+mn-lt"/>
              </a:rPr>
              <a:t>вероятность не-применения санкций к невиновному</a:t>
            </a:r>
            <a:r>
              <a:rPr lang="en-US" sz="2000" dirty="0">
                <a:latin typeface="+mn-lt"/>
              </a:rPr>
              <a:t>  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latin typeface="+mn-lt"/>
              </a:rPr>
              <a:t>1 – p </a:t>
            </a:r>
            <a:r>
              <a:rPr lang="en-US" sz="2000" dirty="0">
                <a:latin typeface="+mn-lt"/>
              </a:rPr>
              <a:t>  </a:t>
            </a:r>
            <a:r>
              <a:rPr lang="ru-RU" sz="2000" dirty="0">
                <a:latin typeface="+mn-lt"/>
              </a:rPr>
              <a:t>вероятность ошибок </a:t>
            </a:r>
            <a:r>
              <a:rPr lang="en-US" sz="2000" dirty="0">
                <a:latin typeface="+mn-lt"/>
              </a:rPr>
              <a:t>II </a:t>
            </a:r>
            <a:r>
              <a:rPr lang="ru-RU" sz="2000" dirty="0">
                <a:latin typeface="+mn-lt"/>
              </a:rPr>
              <a:t>рода</a:t>
            </a:r>
            <a:endParaRPr lang="en-US" sz="2000" dirty="0">
              <a:latin typeface="+mn-lt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atin typeface="+mn-lt"/>
              </a:rPr>
              <a:t>1 - </a:t>
            </a:r>
            <a:r>
              <a:rPr lang="en-GB" sz="2000" i="1" dirty="0">
                <a:latin typeface="+mn-lt"/>
              </a:rPr>
              <a:t>q</a:t>
            </a:r>
            <a:r>
              <a:rPr lang="en-US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   вероятность ошибок</a:t>
            </a:r>
            <a:r>
              <a:rPr lang="en-US" sz="2000" dirty="0">
                <a:latin typeface="+mn-lt"/>
              </a:rPr>
              <a:t> I </a:t>
            </a:r>
            <a:r>
              <a:rPr lang="ru-RU" sz="2000" dirty="0">
                <a:latin typeface="+mn-lt"/>
              </a:rPr>
              <a:t>рода</a:t>
            </a:r>
            <a:endParaRPr lang="en-US" sz="20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653136"/>
            <a:ext cx="1452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При условии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769622"/>
              </p:ext>
            </p:extLst>
          </p:nvPr>
        </p:nvGraphicFramePr>
        <p:xfrm>
          <a:off x="490890" y="5023584"/>
          <a:ext cx="13858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7" imgW="596880" imgH="241200" progId="Equation.3">
                  <p:embed/>
                </p:oleObj>
              </mc:Choice>
              <mc:Fallback>
                <p:oleObj name="Формула" r:id="rId7" imgW="59688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90" y="5023584"/>
                        <a:ext cx="138588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29836" y="5516562"/>
            <a:ext cx="7056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0070C0"/>
                </a:solidFill>
                <a:latin typeface="+mn-lt"/>
              </a:rPr>
              <a:t>нарушение будет выгодно при любых значениях 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F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2476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0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1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2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3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4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5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6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7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5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6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7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8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9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1126</TotalTime>
  <Words>2101</Words>
  <Application>Microsoft Office PowerPoint</Application>
  <PresentationFormat>Экран (4:3)</PresentationFormat>
  <Paragraphs>522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Office Theme</vt:lpstr>
      <vt:lpstr>1_Office Theme</vt:lpstr>
      <vt:lpstr>2_Office Theme</vt:lpstr>
      <vt:lpstr>3_Office Theme</vt:lpstr>
      <vt:lpstr>Формула</vt:lpstr>
      <vt:lpstr>Почему административные издержки растут, а законы соблюдаются все хуже? Экономический анализ административного правоприменения в России</vt:lpstr>
      <vt:lpstr>План презентации</vt:lpstr>
      <vt:lpstr>Постановка проблемы: практика</vt:lpstr>
      <vt:lpstr>Постановка проблемы: практика</vt:lpstr>
      <vt:lpstr>Постановка проблемы: теория</vt:lpstr>
      <vt:lpstr>Наш подход</vt:lpstr>
      <vt:lpstr>Модели инфорсмента</vt:lpstr>
      <vt:lpstr>Сдерживающий эффект и ошибки инфорсмента</vt:lpstr>
      <vt:lpstr>Сдерживающий эффект с учетом ошибок I и II рода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Эмпирическая проверка: гипотезы</vt:lpstr>
      <vt:lpstr>Результаты панельных регрессий</vt:lpstr>
      <vt:lpstr>Частный инфорсмент в России и других странах</vt:lpstr>
      <vt:lpstr>Выводы-1</vt:lpstr>
      <vt:lpstr>Выводы-2</vt:lpstr>
      <vt:lpstr>Результаты исследования представлены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Errors in the Russian antitrust Enforcement: origins and effects</dc:title>
  <dc:creator>Admin</dc:creator>
  <cp:lastModifiedBy>Крючкова Полина Викторовна</cp:lastModifiedBy>
  <cp:revision>92</cp:revision>
  <dcterms:created xsi:type="dcterms:W3CDTF">2013-10-29T03:28:04Z</dcterms:created>
  <dcterms:modified xsi:type="dcterms:W3CDTF">2015-09-24T14:10:11Z</dcterms:modified>
</cp:coreProperties>
</file>