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handoutMasterIdLst>
    <p:handoutMasterId r:id="rId11"/>
  </p:handoutMasterIdLst>
  <p:sldIdLst>
    <p:sldId id="277" r:id="rId3"/>
    <p:sldId id="306" r:id="rId4"/>
    <p:sldId id="305" r:id="rId5"/>
    <p:sldId id="307" r:id="rId6"/>
    <p:sldId id="308" r:id="rId7"/>
    <p:sldId id="309" r:id="rId8"/>
    <p:sldId id="31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ondrashov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51A5F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27" autoAdjust="0"/>
    <p:restoredTop sz="93419" autoAdjust="0"/>
  </p:normalViewPr>
  <p:slideViewPr>
    <p:cSldViewPr>
      <p:cViewPr>
        <p:scale>
          <a:sx n="80" d="100"/>
          <a:sy n="80" d="100"/>
        </p:scale>
        <p:origin x="-1116" y="-6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2578AC6-5B2E-4B3C-A384-0FB842DCE058}" type="datetimeFigureOut">
              <a:rPr lang="ru-RU"/>
              <a:pPr>
                <a:defRPr/>
              </a:pPr>
              <a:t>18.09.2012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dirty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09C334C-02D8-4CC4-8568-0D8E9F8AF7D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5C91103-3488-47A9-AB2B-7FC524D07573}" type="datetimeFigureOut">
              <a:rPr lang="ru-RU"/>
              <a:pPr>
                <a:defRPr/>
              </a:pPr>
              <a:t>18.09.2012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C93F4D3-48D9-49F9-921E-4C06F31CFFE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0659" name="Номер слайда 3"/>
          <p:cNvSpPr>
            <a:spLocks noGrp="1"/>
          </p:cNvSpPr>
          <p:nvPr>
            <p:ph type="sldNum" sz="quarter" idx="5"/>
          </p:nvPr>
        </p:nvSpPr>
        <p:spPr bwMode="auto">
          <a:xfrm>
            <a:off x="3886200" y="8685213"/>
            <a:ext cx="2970213" cy="45720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DECA3A2-65ED-445A-BAE8-540E1E2CE854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0659" name="Номер слайда 3"/>
          <p:cNvSpPr>
            <a:spLocks noGrp="1"/>
          </p:cNvSpPr>
          <p:nvPr>
            <p:ph type="sldNum" sz="quarter" idx="5"/>
          </p:nvPr>
        </p:nvSpPr>
        <p:spPr bwMode="auto">
          <a:xfrm>
            <a:off x="3886200" y="8685213"/>
            <a:ext cx="2970213" cy="45720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343145E-9908-492D-9911-B5BDD6A7E61C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0659" name="Номер слайда 3"/>
          <p:cNvSpPr>
            <a:spLocks noGrp="1"/>
          </p:cNvSpPr>
          <p:nvPr>
            <p:ph type="sldNum" sz="quarter" idx="5"/>
          </p:nvPr>
        </p:nvSpPr>
        <p:spPr bwMode="auto">
          <a:xfrm>
            <a:off x="3886200" y="8685213"/>
            <a:ext cx="2970213" cy="45720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2216093-75EB-47EE-8DBE-AE30A8808F31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0659" name="Номер слайда 3"/>
          <p:cNvSpPr>
            <a:spLocks noGrp="1"/>
          </p:cNvSpPr>
          <p:nvPr>
            <p:ph type="sldNum" sz="quarter" idx="5"/>
          </p:nvPr>
        </p:nvSpPr>
        <p:spPr bwMode="auto">
          <a:xfrm>
            <a:off x="3886200" y="8685213"/>
            <a:ext cx="2970213" cy="45720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E981C3-7BF7-421E-8EA8-5659EDE52409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dirty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70659" name="Номер слайда 3"/>
          <p:cNvSpPr>
            <a:spLocks noGrp="1"/>
          </p:cNvSpPr>
          <p:nvPr>
            <p:ph type="sldNum" sz="quarter" idx="5"/>
          </p:nvPr>
        </p:nvSpPr>
        <p:spPr bwMode="auto">
          <a:xfrm>
            <a:off x="3886200" y="8685213"/>
            <a:ext cx="2970213" cy="457200"/>
          </a:xfrm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718613-887C-4038-9ECD-B0EB41DD887F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dirty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6687A-F3AD-4AEE-9D87-AD217075A80A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55271-C20F-4FF5-9720-D1A81EDFD4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AC09A-1F1F-4D15-A114-048597692B14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527E5-919F-40C2-A703-7E4BCCEF53D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C7BC7-F40E-49A7-9853-606552512FD4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492B6-9C77-4017-B49D-F9ECBFB588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84E861-220D-4712-96C8-51BE687359E4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4A4801-4506-46A4-88E0-A1280BAA58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E0CE3-C5CE-4AE7-8638-1165C14C3E42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FAF22-D472-4C7C-B302-3AEFBFF633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E020C-3D4E-44E2-9E7D-9F02641E44D3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ED8EA5-3135-4A47-AC7D-02FA9E1FD6F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467C8-BA53-47D6-89C6-C4584353C007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26E895-2816-440F-8726-25A3DB98BD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0DBA1-5886-4534-9315-56E9EFEE4821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C4739-B176-4122-8FED-91F996A7F2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CCE76-32A6-4ACB-A4AF-C88FEF67A22A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1899B4-6ABA-4A21-80EE-0FF0EFC724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CD064-2E5A-48FB-BC7D-62FC7A5BB21F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A8B83-34FD-468B-B38C-D1152AB7F5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35E1B-5D52-4FE2-93F3-94E059CF51BF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FB63C-55A5-47ED-8F4C-19D9C709D1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30A192-7361-4542-AA81-B4A618EAA3DE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1EFDA7-0737-4A32-968F-4A3BAA2BE4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026F7-AEBB-4DAB-A040-DAEA0CF05DEB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2AB0C-6CBA-422F-83F6-2507C3463B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C06D5-3837-4EA6-8DC6-3406A27B20AA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CAF1C-A939-44AC-94EF-4E18787987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372B2-D924-4CB1-8A50-79FF7250E31A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C324C-9E76-48E6-A952-7B073E2C3D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94A2-1857-43A6-88A2-367F2BAFC2FD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1E21D-F475-42B1-ABF2-42CC60FDB6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04F71-A5D5-450C-A5DE-9518E85F384D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543C1-8135-4D3B-9CB6-1113559FAC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998AF5-EA93-4E1E-9500-130B8B1C33EE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5E9E9-CE22-497E-A3E1-C42A0B2CCF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405C1-F1C1-4E73-B1B6-205DFF09E68C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348F8D-3CC0-4398-B8E2-60E98D91A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E39DE-5619-4674-8C88-C8915354FB83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79046-2C9F-4005-BB79-72C17AE22E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5FBB6-2F9C-4C1E-B3A3-09FC283C62E0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BB25A-25A0-46D2-8719-9F25E6786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FED8C8-F906-437A-BF62-BF5DB9CD31D2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FD609-46EE-4745-A311-CEC06F38BC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AFDF98F-66B3-4188-A6E9-F82CBC976807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CA7C245-6E29-43D6-9C61-72E5BE566C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19ED250-B842-4183-884F-E2E660E1C9D2}" type="datetimeFigureOut">
              <a:rPr lang="en-US"/>
              <a:pPr>
                <a:defRPr/>
              </a:pPr>
              <a:t>9/18/2012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5A84B71-AE20-4F6E-8388-4D2423E18B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S.G.Pukhov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/>
          </p:nvPr>
        </p:nvSpPr>
        <p:spPr>
          <a:xfrm>
            <a:off x="107950" y="915988"/>
            <a:ext cx="8928100" cy="4449762"/>
          </a:xfrm>
        </p:spPr>
        <p:txBody>
          <a:bodyPr rIns="132080"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</a:rPr>
              <a:t>Ф</a:t>
            </a:r>
            <a:r>
              <a:rPr lang="ru-RU" sz="4000" smtClean="0"/>
              <a:t>инансовые </a:t>
            </a:r>
            <a:r>
              <a:rPr lang="ru-RU" sz="4000" smtClean="0">
                <a:solidFill>
                  <a:srgbClr val="FF0000"/>
                </a:solidFill>
              </a:rPr>
              <a:t>Р</a:t>
            </a:r>
            <a:r>
              <a:rPr lang="ru-RU" sz="4000" smtClean="0"/>
              <a:t>ынки</a:t>
            </a:r>
            <a:r>
              <a:rPr lang="ru-RU" sz="4000" smtClean="0">
                <a:solidFill>
                  <a:srgbClr val="FF0000"/>
                </a:solidFill>
              </a:rPr>
              <a:t>:</a:t>
            </a:r>
            <a:br>
              <a:rPr lang="ru-RU" sz="4000" smtClean="0">
                <a:solidFill>
                  <a:srgbClr val="FF0000"/>
                </a:solidFill>
              </a:rPr>
            </a:br>
            <a:r>
              <a:rPr lang="ru-RU" sz="4000" smtClean="0">
                <a:solidFill>
                  <a:srgbClr val="FF0000"/>
                </a:solidFill>
              </a:rPr>
              <a:t>Взгляд сверху</a:t>
            </a:r>
            <a:br>
              <a:rPr lang="ru-RU" sz="4000" smtClean="0">
                <a:solidFill>
                  <a:srgbClr val="FF0000"/>
                </a:solidFill>
              </a:rPr>
            </a:br>
            <a:r>
              <a:rPr lang="ru-RU" sz="4000" smtClean="0">
                <a:solidFill>
                  <a:srgbClr val="FF0000"/>
                </a:solidFill>
              </a:rPr>
              <a:t/>
            </a:r>
            <a:br>
              <a:rPr lang="ru-RU" sz="4000" smtClean="0">
                <a:solidFill>
                  <a:srgbClr val="FF0000"/>
                </a:solidFill>
              </a:rPr>
            </a:br>
            <a:r>
              <a:rPr lang="ru-RU" sz="4000" smtClean="0">
                <a:solidFill>
                  <a:srgbClr val="FF0000"/>
                </a:solidFill>
              </a:rPr>
              <a:t/>
            </a:r>
            <a:br>
              <a:rPr lang="ru-RU" sz="4000" smtClean="0">
                <a:solidFill>
                  <a:srgbClr val="FF0000"/>
                </a:solidFill>
              </a:rPr>
            </a:br>
            <a:r>
              <a:rPr lang="ru-RU" sz="2400" smtClean="0"/>
              <a:t>Пухов Сергей Геннадьевич</a:t>
            </a:r>
            <a:br>
              <a:rPr lang="ru-RU" sz="2400" smtClean="0"/>
            </a:br>
            <a:r>
              <a:rPr lang="ru-RU" sz="2000" smtClean="0"/>
              <a:t>старший научный сотрудник Института «Центр развития»</a:t>
            </a:r>
            <a:br>
              <a:rPr lang="ru-RU" sz="2000" smtClean="0"/>
            </a:br>
            <a:r>
              <a:rPr lang="en-US" sz="1600" smtClean="0">
                <a:hlinkClick r:id="rId2"/>
              </a:rPr>
              <a:t>S.G.Pukhov@gmail.com</a:t>
            </a:r>
            <a:r>
              <a:rPr lang="en-US" sz="1600" smtClean="0"/>
              <a:t>,  </a:t>
            </a:r>
            <a:r>
              <a:rPr lang="ru-RU" sz="1600" smtClean="0"/>
              <a:t>тел.</a:t>
            </a:r>
            <a:r>
              <a:rPr lang="en-US" sz="1600" smtClean="0"/>
              <a:t>+79859920899</a:t>
            </a:r>
            <a:r>
              <a:rPr lang="ru-RU" sz="1600" smtClean="0"/>
              <a:t>  </a:t>
            </a:r>
            <a:endParaRPr lang="en-US" sz="1600" smtClean="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47813" y="5516563"/>
            <a:ext cx="6543675" cy="731837"/>
          </a:xfrm>
        </p:spPr>
        <p:txBody>
          <a:bodyPr rIns="132080"/>
          <a:lstStyle/>
          <a:p>
            <a:pPr marL="39688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smtClean="0"/>
              <a:t>28</a:t>
            </a:r>
            <a:r>
              <a:rPr lang="en-US" sz="2400" smtClean="0"/>
              <a:t> </a:t>
            </a:r>
            <a:r>
              <a:rPr lang="ru-RU" sz="2400" smtClean="0"/>
              <a:t>июня </a:t>
            </a:r>
            <a:r>
              <a:rPr lang="en-US" sz="2400" smtClean="0"/>
              <a:t>201</a:t>
            </a:r>
            <a:r>
              <a:rPr lang="ru-RU" sz="2400" smtClean="0"/>
              <a:t>2</a:t>
            </a:r>
            <a:r>
              <a:rPr lang="en-US" sz="2400" smtClean="0"/>
              <a:t> г.</a:t>
            </a:r>
          </a:p>
        </p:txBody>
      </p:sp>
      <p:pic>
        <p:nvPicPr>
          <p:cNvPr id="27651" name="Picture 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15888"/>
            <a:ext cx="1152525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4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76375" y="6586538"/>
            <a:ext cx="6096000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3" name="Rectangle 5"/>
          <p:cNvSpPr>
            <a:spLocks/>
          </p:cNvSpPr>
          <p:nvPr/>
        </p:nvSpPr>
        <p:spPr bwMode="auto">
          <a:xfrm>
            <a:off x="1444625" y="485775"/>
            <a:ext cx="64262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2100">
                <a:latin typeface="Calibri" pitchFamily="34" charset="0"/>
                <a:cs typeface="Arial" charset="0"/>
              </a:rPr>
              <a:t>          </a:t>
            </a:r>
            <a:r>
              <a:rPr lang="ru-RU" sz="2100">
                <a:latin typeface="Calibri" pitchFamily="34" charset="0"/>
                <a:cs typeface="Arial" charset="0"/>
              </a:rPr>
              <a:t>    </a:t>
            </a:r>
            <a:r>
              <a:rPr lang="en-US" sz="2100">
                <a:latin typeface="Calibri" pitchFamily="34" charset="0"/>
                <a:cs typeface="Arial" charset="0"/>
              </a:rPr>
              <a:t>Институт «Центр развития»  </a:t>
            </a:r>
            <a:r>
              <a:rPr lang="ru-RU" sz="2100">
                <a:latin typeface="Calibri" pitchFamily="34" charset="0"/>
                <a:cs typeface="Arial" charset="0"/>
              </a:rPr>
              <a:t>НИ</a:t>
            </a:r>
            <a:r>
              <a:rPr lang="en-US" sz="2100">
                <a:latin typeface="Calibri" pitchFamily="34" charset="0"/>
                <a:cs typeface="Arial" charset="0"/>
              </a:rPr>
              <a:t>У-ВШЭ</a:t>
            </a:r>
          </a:p>
        </p:txBody>
      </p:sp>
      <p:pic>
        <p:nvPicPr>
          <p:cNvPr id="27654" name="Picture 6"/>
          <p:cNvPicPr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956550" y="260350"/>
            <a:ext cx="10795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/>
          </p:nvPr>
        </p:nvSpPr>
        <p:spPr>
          <a:xfrm>
            <a:off x="107950" y="915988"/>
            <a:ext cx="8928100" cy="4449762"/>
          </a:xfrm>
        </p:spPr>
        <p:txBody>
          <a:bodyPr rIns="132080"/>
          <a:lstStyle/>
          <a:p>
            <a:pPr eaLnBrk="1" hangingPunct="1"/>
            <a:r>
              <a:rPr lang="ru-RU" sz="4000" smtClean="0">
                <a:solidFill>
                  <a:srgbClr val="FF0000"/>
                </a:solidFill>
              </a:rPr>
              <a:t>С</a:t>
            </a:r>
            <a:r>
              <a:rPr lang="ru-RU" sz="4000" smtClean="0"/>
              <a:t>одержание</a:t>
            </a:r>
            <a:r>
              <a:rPr lang="ru-RU" sz="4000" smtClean="0">
                <a:solidFill>
                  <a:srgbClr val="FF0000"/>
                </a:solidFill>
              </a:rPr>
              <a:t>:</a:t>
            </a:r>
            <a:br>
              <a:rPr lang="ru-RU" sz="4000" smtClean="0">
                <a:solidFill>
                  <a:srgbClr val="FF0000"/>
                </a:solidFill>
              </a:rPr>
            </a:br>
            <a:r>
              <a:rPr lang="ru-RU" sz="4000" smtClean="0">
                <a:solidFill>
                  <a:srgbClr val="FF0000"/>
                </a:solidFill>
              </a:rPr>
              <a:t/>
            </a:r>
            <a:br>
              <a:rPr lang="ru-RU" sz="4000" smtClean="0">
                <a:solidFill>
                  <a:srgbClr val="FF0000"/>
                </a:solidFill>
              </a:rPr>
            </a:br>
            <a:r>
              <a:rPr lang="ru-RU" sz="3200" smtClean="0">
                <a:solidFill>
                  <a:srgbClr val="FF0000"/>
                </a:solidFill>
              </a:rPr>
              <a:t>- макроэкономические условия</a:t>
            </a:r>
            <a:br>
              <a:rPr lang="ru-RU" sz="3200" smtClean="0">
                <a:solidFill>
                  <a:srgbClr val="FF0000"/>
                </a:solidFill>
              </a:rPr>
            </a:br>
            <a:r>
              <a:rPr lang="ru-RU" sz="3200" smtClean="0">
                <a:solidFill>
                  <a:srgbClr val="FF0000"/>
                </a:solidFill>
              </a:rPr>
              <a:t>- рынок облигаций </a:t>
            </a:r>
            <a:br>
              <a:rPr lang="ru-RU" sz="3200" smtClean="0">
                <a:solidFill>
                  <a:srgbClr val="FF0000"/>
                </a:solidFill>
              </a:rPr>
            </a:br>
            <a:r>
              <a:rPr lang="ru-RU" sz="3200" smtClean="0">
                <a:solidFill>
                  <a:srgbClr val="FF0000"/>
                </a:solidFill>
              </a:rPr>
              <a:t>- долгосрочные ресурсы</a:t>
            </a:r>
            <a:br>
              <a:rPr lang="ru-RU" sz="3200" smtClean="0">
                <a:solidFill>
                  <a:srgbClr val="FF0000"/>
                </a:solidFill>
              </a:rPr>
            </a:br>
            <a:r>
              <a:rPr lang="ru-RU" sz="3200" smtClean="0"/>
              <a:t/>
            </a:r>
            <a:br>
              <a:rPr lang="ru-RU" sz="3200" smtClean="0"/>
            </a:br>
            <a:endParaRPr lang="en-US" sz="3200" smtClean="0"/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47813" y="5516563"/>
            <a:ext cx="6543675" cy="731837"/>
          </a:xfrm>
        </p:spPr>
        <p:txBody>
          <a:bodyPr rIns="132080"/>
          <a:lstStyle/>
          <a:p>
            <a:pPr marL="39688" indent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smtClean="0"/>
              <a:t>28</a:t>
            </a:r>
            <a:r>
              <a:rPr lang="en-US" sz="2400" smtClean="0"/>
              <a:t> </a:t>
            </a:r>
            <a:r>
              <a:rPr lang="ru-RU" sz="2400" smtClean="0"/>
              <a:t>июня </a:t>
            </a:r>
            <a:r>
              <a:rPr lang="en-US" sz="2400" smtClean="0"/>
              <a:t>201</a:t>
            </a:r>
            <a:r>
              <a:rPr lang="ru-RU" sz="2400" smtClean="0"/>
              <a:t>2</a:t>
            </a:r>
            <a:r>
              <a:rPr lang="en-US" sz="2400" smtClean="0"/>
              <a:t> г.</a:t>
            </a:r>
          </a:p>
        </p:txBody>
      </p:sp>
      <p:pic>
        <p:nvPicPr>
          <p:cNvPr id="28675" name="Picture 3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9388" y="115888"/>
            <a:ext cx="1152525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4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6375" y="6586538"/>
            <a:ext cx="6096000" cy="271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Rectangle 5"/>
          <p:cNvSpPr>
            <a:spLocks/>
          </p:cNvSpPr>
          <p:nvPr/>
        </p:nvSpPr>
        <p:spPr bwMode="auto">
          <a:xfrm>
            <a:off x="1444625" y="485775"/>
            <a:ext cx="64262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r>
              <a:rPr lang="en-US" sz="2100">
                <a:latin typeface="Calibri" pitchFamily="34" charset="0"/>
                <a:cs typeface="Arial" charset="0"/>
              </a:rPr>
              <a:t>          </a:t>
            </a:r>
            <a:r>
              <a:rPr lang="ru-RU" sz="2100">
                <a:latin typeface="Calibri" pitchFamily="34" charset="0"/>
                <a:cs typeface="Arial" charset="0"/>
              </a:rPr>
              <a:t>    </a:t>
            </a:r>
            <a:r>
              <a:rPr lang="en-US" sz="2100">
                <a:latin typeface="Calibri" pitchFamily="34" charset="0"/>
                <a:cs typeface="Arial" charset="0"/>
              </a:rPr>
              <a:t>Институт «Центр развития»  </a:t>
            </a:r>
            <a:r>
              <a:rPr lang="ru-RU" sz="2100">
                <a:latin typeface="Calibri" pitchFamily="34" charset="0"/>
                <a:cs typeface="Arial" charset="0"/>
              </a:rPr>
              <a:t>НИ</a:t>
            </a:r>
            <a:r>
              <a:rPr lang="en-US" sz="2100">
                <a:latin typeface="Calibri" pitchFamily="34" charset="0"/>
                <a:cs typeface="Arial" charset="0"/>
              </a:rPr>
              <a:t>У-ВШЭ</a:t>
            </a:r>
          </a:p>
        </p:txBody>
      </p:sp>
      <p:pic>
        <p:nvPicPr>
          <p:cNvPr id="28678" name="Picture 6"/>
          <p:cNvPicPr>
            <a:picLocks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956550" y="260350"/>
            <a:ext cx="10795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715963"/>
          </a:xfrm>
        </p:spPr>
        <p:txBody>
          <a:bodyPr/>
          <a:lstStyle/>
          <a:p>
            <a:r>
              <a:rPr lang="ru-RU" sz="4000" smtClean="0">
                <a:solidFill>
                  <a:srgbClr val="FF0000"/>
                </a:solidFill>
              </a:rPr>
              <a:t>М</a:t>
            </a:r>
            <a:r>
              <a:rPr lang="ru-RU" sz="4000" smtClean="0"/>
              <a:t>акроэкономические условия</a:t>
            </a:r>
          </a:p>
        </p:txBody>
      </p:sp>
      <p:sp>
        <p:nvSpPr>
          <p:cNvPr id="29698" name="Содержимое 8"/>
          <p:cNvSpPr>
            <a:spLocks noGrp="1"/>
          </p:cNvSpPr>
          <p:nvPr>
            <p:ph sz="half" idx="1"/>
          </p:nvPr>
        </p:nvSpPr>
        <p:spPr>
          <a:xfrm>
            <a:off x="228600" y="4648200"/>
            <a:ext cx="8534400" cy="20161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1600" smtClean="0"/>
              <a:t>Потенциал роста ВВП – 3-4% при благоприятных условиях</a:t>
            </a:r>
          </a:p>
          <a:p>
            <a:pPr>
              <a:spcBef>
                <a:spcPct val="0"/>
              </a:spcBef>
            </a:pPr>
            <a:r>
              <a:rPr lang="ru-RU" sz="1600" smtClean="0"/>
              <a:t>Нефтяная зависимость не только не снизилась, но даже продолжает расти</a:t>
            </a:r>
          </a:p>
          <a:p>
            <a:pPr>
              <a:spcBef>
                <a:spcPct val="0"/>
              </a:spcBef>
            </a:pPr>
            <a:r>
              <a:rPr lang="ru-RU" sz="1600" smtClean="0"/>
              <a:t>Доля топлива превысила две трети всего экспорта</a:t>
            </a:r>
          </a:p>
          <a:p>
            <a:pPr>
              <a:spcBef>
                <a:spcPct val="0"/>
              </a:spcBef>
            </a:pPr>
            <a:r>
              <a:rPr lang="ru-RU" sz="1600" smtClean="0"/>
              <a:t>Нефтяные доходы превысили половину всех доходов бюджета</a:t>
            </a:r>
          </a:p>
          <a:p>
            <a:pPr>
              <a:spcBef>
                <a:spcPct val="0"/>
              </a:spcBef>
            </a:pPr>
            <a:r>
              <a:rPr lang="ru-RU" sz="1600" smtClean="0"/>
              <a:t>Дефицит ненефтяного бюджета превысил 10% ВВП, что в два раза выше безопасного уровня</a:t>
            </a:r>
          </a:p>
          <a:p>
            <a:pPr>
              <a:spcBef>
                <a:spcPct val="0"/>
              </a:spcBef>
            </a:pPr>
            <a:r>
              <a:rPr lang="ru-RU" sz="1600" smtClean="0"/>
              <a:t>Инфляция снизилась – результат мировых цен, монетарной политики или спроса?</a:t>
            </a:r>
          </a:p>
          <a:p>
            <a:pPr>
              <a:spcBef>
                <a:spcPct val="0"/>
              </a:spcBef>
            </a:pPr>
            <a:endParaRPr lang="ru-RU" sz="1600" smtClean="0"/>
          </a:p>
          <a:p>
            <a:pPr>
              <a:spcBef>
                <a:spcPct val="0"/>
              </a:spcBef>
            </a:pPr>
            <a:endParaRPr lang="ru-RU" sz="160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2817D8-5811-4BAB-8E51-C0F21893B434}" type="slidenum">
              <a:rPr lang="ru-RU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29700" name="TextBox 1"/>
          <p:cNvSpPr txBox="1">
            <a:spLocks noChangeArrowheads="1"/>
          </p:cNvSpPr>
          <p:nvPr/>
        </p:nvSpPr>
        <p:spPr bwMode="auto">
          <a:xfrm>
            <a:off x="4602163" y="838200"/>
            <a:ext cx="38560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  <a:cs typeface="Arial" charset="0"/>
              </a:rPr>
              <a:t>Нефтяная зависимость</a:t>
            </a:r>
          </a:p>
        </p:txBody>
      </p:sp>
      <p:sp>
        <p:nvSpPr>
          <p:cNvPr id="29701" name="TextBox 1"/>
          <p:cNvSpPr txBox="1">
            <a:spLocks noChangeArrowheads="1"/>
          </p:cNvSpPr>
          <p:nvPr/>
        </p:nvSpPr>
        <p:spPr bwMode="auto">
          <a:xfrm>
            <a:off x="381000" y="838200"/>
            <a:ext cx="3856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  <a:cs typeface="Arial" charset="0"/>
              </a:rPr>
              <a:t>ВВП и инфляция</a:t>
            </a:r>
          </a:p>
        </p:txBody>
      </p:sp>
      <p:sp>
        <p:nvSpPr>
          <p:cNvPr id="29702" name="TextBox 1"/>
          <p:cNvSpPr txBox="1">
            <a:spLocks noChangeArrowheads="1"/>
          </p:cNvSpPr>
          <p:nvPr/>
        </p:nvSpPr>
        <p:spPr bwMode="auto">
          <a:xfrm>
            <a:off x="4783138" y="4173538"/>
            <a:ext cx="38560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latin typeface="Calibri" pitchFamily="34" charset="0"/>
                <a:cs typeface="Arial" charset="0"/>
              </a:rPr>
              <a:t>Источник: Банк России</a:t>
            </a:r>
          </a:p>
        </p:txBody>
      </p:sp>
      <p:sp>
        <p:nvSpPr>
          <p:cNvPr id="29703" name="TextBox 1"/>
          <p:cNvSpPr txBox="1">
            <a:spLocks noChangeArrowheads="1"/>
          </p:cNvSpPr>
          <p:nvPr/>
        </p:nvSpPr>
        <p:spPr bwMode="auto">
          <a:xfrm>
            <a:off x="381000" y="4094163"/>
            <a:ext cx="38560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latin typeface="Calibri" pitchFamily="34" charset="0"/>
                <a:cs typeface="Arial" charset="0"/>
              </a:rPr>
              <a:t>Источник: Росстат</a:t>
            </a:r>
          </a:p>
        </p:txBody>
      </p:sp>
      <p:pic>
        <p:nvPicPr>
          <p:cNvPr id="2970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371600"/>
            <a:ext cx="43434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1371600"/>
            <a:ext cx="42672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715963"/>
          </a:xfrm>
        </p:spPr>
        <p:txBody>
          <a:bodyPr/>
          <a:lstStyle/>
          <a:p>
            <a:r>
              <a:rPr lang="ru-RU" sz="4000" smtClean="0">
                <a:solidFill>
                  <a:srgbClr val="FF0000"/>
                </a:solidFill>
              </a:rPr>
              <a:t>Р</a:t>
            </a:r>
            <a:r>
              <a:rPr lang="ru-RU" sz="4000" smtClean="0"/>
              <a:t>ынок облигаций</a:t>
            </a:r>
          </a:p>
        </p:txBody>
      </p:sp>
      <p:sp>
        <p:nvSpPr>
          <p:cNvPr id="31746" name="Содержимое 8"/>
          <p:cNvSpPr>
            <a:spLocks noGrp="1"/>
          </p:cNvSpPr>
          <p:nvPr>
            <p:ph sz="half" idx="1"/>
          </p:nvPr>
        </p:nvSpPr>
        <p:spPr>
          <a:xfrm>
            <a:off x="228600" y="4419600"/>
            <a:ext cx="8534400" cy="22447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1600" smtClean="0"/>
              <a:t>Стабилизация рынка внутреннего рынка госдолга в последние годы сменилась его ростом (не только в номинале, но и относительно ВВП).</a:t>
            </a:r>
          </a:p>
          <a:p>
            <a:pPr>
              <a:spcBef>
                <a:spcPct val="0"/>
              </a:spcBef>
            </a:pPr>
            <a:r>
              <a:rPr lang="ru-RU" sz="1600" smtClean="0"/>
              <a:t>Одновременно стала снижаться доля рыночных госбумаг в структуре внутреннего долга (с 97% в 2005 г. до 70% в 2011 г.), снизалась дюрация и выросла доходность, стал расти внешний долг.</a:t>
            </a:r>
          </a:p>
          <a:p>
            <a:pPr>
              <a:spcBef>
                <a:spcPct val="0"/>
              </a:spcBef>
            </a:pPr>
            <a:r>
              <a:rPr lang="ru-RU" sz="1600" smtClean="0"/>
              <a:t>В последние десять лет сформировался новый сегмент – рынок корпоративных облигаций, сопоставимый с рынком внутреннего госдолга.</a:t>
            </a:r>
          </a:p>
          <a:p>
            <a:pPr>
              <a:spcBef>
                <a:spcPct val="0"/>
              </a:spcBef>
            </a:pPr>
            <a:endParaRPr lang="ru-RU" sz="1600" smtClean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BD00D7-2D61-427D-96B2-A5A4620CFA2B}" type="slidenum">
              <a:rPr lang="ru-RU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31748" name="TextBox 1"/>
          <p:cNvSpPr txBox="1">
            <a:spLocks noChangeArrowheads="1"/>
          </p:cNvSpPr>
          <p:nvPr/>
        </p:nvSpPr>
        <p:spPr bwMode="auto">
          <a:xfrm>
            <a:off x="4602163" y="838200"/>
            <a:ext cx="38560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  <a:cs typeface="Arial" charset="0"/>
              </a:rPr>
              <a:t>Рынок рублевых госбумаг</a:t>
            </a:r>
          </a:p>
        </p:txBody>
      </p:sp>
      <p:sp>
        <p:nvSpPr>
          <p:cNvPr id="31749" name="TextBox 1"/>
          <p:cNvSpPr txBox="1">
            <a:spLocks noChangeArrowheads="1"/>
          </p:cNvSpPr>
          <p:nvPr/>
        </p:nvSpPr>
        <p:spPr bwMode="auto">
          <a:xfrm>
            <a:off x="381000" y="838200"/>
            <a:ext cx="3856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  <a:cs typeface="Arial" charset="0"/>
              </a:rPr>
              <a:t>Объемы долгового рынка</a:t>
            </a:r>
          </a:p>
        </p:txBody>
      </p:sp>
      <p:sp>
        <p:nvSpPr>
          <p:cNvPr id="31750" name="TextBox 1"/>
          <p:cNvSpPr txBox="1">
            <a:spLocks noChangeArrowheads="1"/>
          </p:cNvSpPr>
          <p:nvPr/>
        </p:nvSpPr>
        <p:spPr bwMode="auto">
          <a:xfrm>
            <a:off x="4783138" y="4097338"/>
            <a:ext cx="38560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latin typeface="Calibri" pitchFamily="34" charset="0"/>
                <a:cs typeface="Arial" charset="0"/>
              </a:rPr>
              <a:t>Источник: Банк России</a:t>
            </a:r>
          </a:p>
        </p:txBody>
      </p:sp>
      <p:sp>
        <p:nvSpPr>
          <p:cNvPr id="31751" name="TextBox 1"/>
          <p:cNvSpPr txBox="1">
            <a:spLocks noChangeArrowheads="1"/>
          </p:cNvSpPr>
          <p:nvPr/>
        </p:nvSpPr>
        <p:spPr bwMode="auto">
          <a:xfrm>
            <a:off x="381000" y="4094163"/>
            <a:ext cx="38560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latin typeface="Calibri" pitchFamily="34" charset="0"/>
                <a:cs typeface="Arial" charset="0"/>
              </a:rPr>
              <a:t>Источник: Минфин, Банк России, Росстат</a:t>
            </a:r>
          </a:p>
        </p:txBody>
      </p:sp>
      <p:pic>
        <p:nvPicPr>
          <p:cNvPr id="3175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295400"/>
            <a:ext cx="424338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1219200"/>
            <a:ext cx="41148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715963"/>
          </a:xfrm>
        </p:spPr>
        <p:txBody>
          <a:bodyPr/>
          <a:lstStyle/>
          <a:p>
            <a:r>
              <a:rPr lang="ru-RU" sz="4000" smtClean="0">
                <a:solidFill>
                  <a:srgbClr val="FF0000"/>
                </a:solidFill>
              </a:rPr>
              <a:t>Д</a:t>
            </a:r>
            <a:r>
              <a:rPr lang="ru-RU" sz="4000" smtClean="0"/>
              <a:t>олгосрочные ресурсы: население</a:t>
            </a:r>
          </a:p>
        </p:txBody>
      </p:sp>
      <p:sp>
        <p:nvSpPr>
          <p:cNvPr id="33794" name="Содержимое 8"/>
          <p:cNvSpPr>
            <a:spLocks noGrp="1"/>
          </p:cNvSpPr>
          <p:nvPr>
            <p:ph sz="half" idx="1"/>
          </p:nvPr>
        </p:nvSpPr>
        <p:spPr>
          <a:xfrm>
            <a:off x="228600" y="4648200"/>
            <a:ext cx="8534400" cy="2016125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ru-RU" sz="1600" smtClean="0"/>
              <a:t>Население предпочитает депозиты – из объем превысил 20% ВВП.</a:t>
            </a:r>
          </a:p>
          <a:p>
            <a:pPr>
              <a:spcBef>
                <a:spcPct val="0"/>
              </a:spcBef>
            </a:pPr>
            <a:r>
              <a:rPr lang="ru-RU" sz="1600" smtClean="0"/>
              <a:t>Наличная валюта пользуется спросом лишь в условиях кризиса (девальвации рубля)</a:t>
            </a:r>
          </a:p>
          <a:p>
            <a:pPr>
              <a:spcBef>
                <a:spcPct val="0"/>
              </a:spcBef>
            </a:pPr>
            <a:r>
              <a:rPr lang="ru-RU" sz="1600" smtClean="0"/>
              <a:t>Роль ценных бумаг в инвестиционных предпочтениях населения – минимальна.</a:t>
            </a:r>
          </a:p>
          <a:p>
            <a:pPr>
              <a:spcBef>
                <a:spcPct val="0"/>
              </a:spcBef>
            </a:pPr>
            <a:r>
              <a:rPr lang="ru-RU" sz="1600" smtClean="0"/>
              <a:t>Отвлечение долгосрочных ресурсов населения возможно лишь за счет сокращения вложений в депозиты.</a:t>
            </a:r>
          </a:p>
          <a:p>
            <a:pPr>
              <a:spcBef>
                <a:spcPct val="0"/>
              </a:spcBef>
            </a:pPr>
            <a:r>
              <a:rPr lang="ru-RU" sz="1600" smtClean="0"/>
              <a:t>Депозиты играют ключевую роль в устойчивости банковской системы – это около 30% всех их активов.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35718F-0E77-42DB-ADAD-833566847190}" type="slidenum">
              <a:rPr lang="ru-RU"/>
              <a:pPr>
                <a:defRPr/>
              </a:pPr>
              <a:t>5</a:t>
            </a:fld>
            <a:endParaRPr lang="ru-RU" dirty="0"/>
          </a:p>
        </p:txBody>
      </p:sp>
      <p:sp>
        <p:nvSpPr>
          <p:cNvPr id="33796" name="TextBox 1"/>
          <p:cNvSpPr txBox="1">
            <a:spLocks noChangeArrowheads="1"/>
          </p:cNvSpPr>
          <p:nvPr/>
        </p:nvSpPr>
        <p:spPr bwMode="auto">
          <a:xfrm>
            <a:off x="4602163" y="838200"/>
            <a:ext cx="38560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  <a:cs typeface="Arial" charset="0"/>
              </a:rPr>
              <a:t>Депозиты населения</a:t>
            </a:r>
          </a:p>
        </p:txBody>
      </p:sp>
      <p:sp>
        <p:nvSpPr>
          <p:cNvPr id="33797" name="TextBox 1"/>
          <p:cNvSpPr txBox="1">
            <a:spLocks noChangeArrowheads="1"/>
          </p:cNvSpPr>
          <p:nvPr/>
        </p:nvSpPr>
        <p:spPr bwMode="auto">
          <a:xfrm>
            <a:off x="381000" y="838200"/>
            <a:ext cx="38560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  <a:cs typeface="Arial" charset="0"/>
              </a:rPr>
              <a:t>Спрос населения</a:t>
            </a:r>
          </a:p>
        </p:txBody>
      </p:sp>
      <p:sp>
        <p:nvSpPr>
          <p:cNvPr id="33798" name="TextBox 1"/>
          <p:cNvSpPr txBox="1">
            <a:spLocks noChangeArrowheads="1"/>
          </p:cNvSpPr>
          <p:nvPr/>
        </p:nvSpPr>
        <p:spPr bwMode="auto">
          <a:xfrm>
            <a:off x="4783138" y="4097338"/>
            <a:ext cx="38560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latin typeface="Calibri" pitchFamily="34" charset="0"/>
                <a:cs typeface="Arial" charset="0"/>
              </a:rPr>
              <a:t>Источник: Банк России, Росстат</a:t>
            </a:r>
          </a:p>
        </p:txBody>
      </p:sp>
      <p:sp>
        <p:nvSpPr>
          <p:cNvPr id="33799" name="TextBox 1"/>
          <p:cNvSpPr txBox="1">
            <a:spLocks noChangeArrowheads="1"/>
          </p:cNvSpPr>
          <p:nvPr/>
        </p:nvSpPr>
        <p:spPr bwMode="auto">
          <a:xfrm>
            <a:off x="381000" y="4094163"/>
            <a:ext cx="38560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latin typeface="Calibri" pitchFamily="34" charset="0"/>
                <a:cs typeface="Arial" charset="0"/>
              </a:rPr>
              <a:t>Источник: Банк России, Росстат</a:t>
            </a:r>
          </a:p>
        </p:txBody>
      </p:sp>
      <p:pic>
        <p:nvPicPr>
          <p:cNvPr id="3380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219200"/>
            <a:ext cx="4572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43463" y="1219200"/>
            <a:ext cx="4148137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763000" cy="715963"/>
          </a:xfrm>
        </p:spPr>
        <p:txBody>
          <a:bodyPr/>
          <a:lstStyle/>
          <a:p>
            <a:r>
              <a:rPr lang="ru-RU" sz="4000" smtClean="0">
                <a:solidFill>
                  <a:srgbClr val="FF0000"/>
                </a:solidFill>
              </a:rPr>
              <a:t>Д</a:t>
            </a:r>
            <a:r>
              <a:rPr lang="ru-RU" sz="4000" smtClean="0"/>
              <a:t>олгосрочные ресурсы: нерезиденты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half" idx="1"/>
          </p:nvPr>
        </p:nvSpPr>
        <p:spPr>
          <a:xfrm>
            <a:off x="228600" y="4648200"/>
            <a:ext cx="8534400" cy="2016125"/>
          </a:xfrm>
        </p:spPr>
        <p:txBody>
          <a:bodyPr/>
          <a:lstStyle/>
          <a:p>
            <a:pPr>
              <a:spcBef>
                <a:spcPts val="0"/>
              </a:spcBef>
              <a:defRPr/>
            </a:pPr>
            <a:r>
              <a:rPr lang="ru-RU" sz="1400" dirty="0" smtClean="0"/>
              <a:t>Сохраняется высокий отток капитала – порядка 5% ВВП.</a:t>
            </a:r>
          </a:p>
          <a:p>
            <a:pPr>
              <a:spcBef>
                <a:spcPts val="0"/>
              </a:spcBef>
              <a:defRPr/>
            </a:pPr>
            <a:r>
              <a:rPr lang="ru-RU" sz="1400" dirty="0" smtClean="0"/>
              <a:t>Для притока средств нерезидентов необходимы соответствующие: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/>
              <a:t>- Инвестиционный </a:t>
            </a:r>
            <a:r>
              <a:rPr lang="ru-RU" sz="1400" dirty="0"/>
              <a:t>климат – судебная власть, правовая – защита собственности, налоговые преференции для долгосрочных инвестиций.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ru-RU" sz="1400" dirty="0" smtClean="0"/>
              <a:t>- </a:t>
            </a:r>
            <a:r>
              <a:rPr lang="ru-RU" sz="1400" dirty="0"/>
              <a:t>Инфраструктура – хеджирование валютных рисков (рынок производных инструментов) для нерезидентов, личные счета и их страхование, разнообразие бумаг на рынке для различных категорий инвесторов (ОГСЗ для населения).</a:t>
            </a:r>
          </a:p>
          <a:p>
            <a:pPr>
              <a:spcBef>
                <a:spcPts val="0"/>
              </a:spcBef>
              <a:defRPr/>
            </a:pPr>
            <a:endParaRPr lang="ru-RU" sz="1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A260EE-9F1E-404C-9FC5-0F1B761BF92D}" type="slidenum">
              <a:rPr lang="ru-RU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35844" name="TextBox 1"/>
          <p:cNvSpPr txBox="1">
            <a:spLocks noChangeArrowheads="1"/>
          </p:cNvSpPr>
          <p:nvPr/>
        </p:nvSpPr>
        <p:spPr bwMode="auto">
          <a:xfrm>
            <a:off x="2316163" y="838200"/>
            <a:ext cx="38560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Calibri" pitchFamily="34" charset="0"/>
                <a:cs typeface="Arial" charset="0"/>
              </a:rPr>
              <a:t>Внешняя зависимость</a:t>
            </a:r>
          </a:p>
        </p:txBody>
      </p:sp>
      <p:sp>
        <p:nvSpPr>
          <p:cNvPr id="35845" name="TextBox 1"/>
          <p:cNvSpPr txBox="1">
            <a:spLocks noChangeArrowheads="1"/>
          </p:cNvSpPr>
          <p:nvPr/>
        </p:nvSpPr>
        <p:spPr bwMode="auto">
          <a:xfrm>
            <a:off x="3581400" y="3962400"/>
            <a:ext cx="18462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000">
                <a:latin typeface="Calibri" pitchFamily="34" charset="0"/>
                <a:cs typeface="Arial" charset="0"/>
              </a:rPr>
              <a:t>Источник: Банк России</a:t>
            </a:r>
          </a:p>
        </p:txBody>
      </p:sp>
      <p:pic>
        <p:nvPicPr>
          <p:cNvPr id="358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1219200"/>
            <a:ext cx="4572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763000" cy="715963"/>
          </a:xfrm>
        </p:spPr>
        <p:txBody>
          <a:bodyPr/>
          <a:lstStyle/>
          <a:p>
            <a:r>
              <a:rPr lang="ru-RU" sz="4000" smtClean="0">
                <a:solidFill>
                  <a:srgbClr val="FF0000"/>
                </a:solidFill>
              </a:rPr>
              <a:t>П</a:t>
            </a:r>
            <a:r>
              <a:rPr lang="ru-RU" sz="4000" smtClean="0"/>
              <a:t>ерспектива</a:t>
            </a:r>
          </a:p>
        </p:txBody>
      </p:sp>
      <p:sp>
        <p:nvSpPr>
          <p:cNvPr id="37890" name="Содержимое 8"/>
          <p:cNvSpPr>
            <a:spLocks noGrp="1"/>
          </p:cNvSpPr>
          <p:nvPr>
            <p:ph sz="half" idx="1"/>
          </p:nvPr>
        </p:nvSpPr>
        <p:spPr>
          <a:xfrm>
            <a:off x="304800" y="838200"/>
            <a:ext cx="8534400" cy="5715000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smtClean="0">
                <a:ea typeface="Calibri" pitchFamily="34" charset="0"/>
                <a:cs typeface="Times New Roman" pitchFamily="18" charset="0"/>
              </a:rPr>
              <a:t>Ключевой фактор рынка госдолга - безопасность бюджета –  снижение зависимости от нефти, сбалансированность бюджета при более низкой нефтяной цене, в противном случае - растут риски скатывания к бюджетному дефициту. Если мы будет финансировать такой дефицит за счет госбумаг – это перекладывание текущих проблем на будущее население.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smtClean="0">
                <a:ea typeface="Calibri" pitchFamily="34" charset="0"/>
                <a:cs typeface="Times New Roman" pitchFamily="18" charset="0"/>
              </a:rPr>
              <a:t>Дефицит бюджета, основанный на росте инвестиционных госрасходов – экономики пока не готова к такому сценарию развития (сначала надо наладить контроль над расходованием бюджетных средств). Необходимо сформировать портфель инвестиционных проектов, в которых инвестиционная составляющая (доходность) была бы гарантированно выше стоимости заимствований (такие проекты и сейчас есть, но они не учитывают - сколько своруют, сколько реально потратят и будут ли вообще доведены до конца эти проекты).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smtClean="0">
                <a:ea typeface="Calibri" pitchFamily="34" charset="0"/>
                <a:cs typeface="Times New Roman" pitchFamily="18" charset="0"/>
              </a:rPr>
              <a:t>Население вряд ли удастся привлечь : 80 млн чел имеют депозиты и только 750 тыс брокерские счета, из которых 200 активы в месяц, по опыту прошлого - альтернативные депозиту государственные ценные бумаги (ОГСЗ) до населения не дошли.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smtClean="0">
                <a:ea typeface="Calibri" pitchFamily="34" charset="0"/>
                <a:cs typeface="Times New Roman" pitchFamily="18" charset="0"/>
              </a:rPr>
              <a:t>Приход нерезидентов на рынок долгосрочных госбумаг зависит в большей степени от внешних факторов (для иностранных инвесторов тихая гавань – американские </a:t>
            </a:r>
            <a:r>
              <a:rPr lang="en-US" sz="1400" smtClean="0">
                <a:ea typeface="Calibri" pitchFamily="34" charset="0"/>
                <a:cs typeface="Times New Roman" pitchFamily="18" charset="0"/>
              </a:rPr>
              <a:t>Treasuries</a:t>
            </a:r>
            <a:r>
              <a:rPr lang="ru-RU" sz="1400" smtClean="0">
                <a:ea typeface="Calibri" pitchFamily="34" charset="0"/>
                <a:cs typeface="Times New Roman" pitchFamily="18" charset="0"/>
              </a:rPr>
              <a:t>). Рынок часто оказывается в противофазе: когда в мире все хорошо – в Россию текут нефтедоллары, в дверь стучатся инвесторы, но заимствования на рынке сводятся к минимуму, когда все плохо –нужны деньги, но инвесторы бегут. Для нерезидентов на рынке госбумаг, безусловно, важны доходность (а это зависит от роста экономики, инфляции, рейтинга и пр.), ликвидность и хеджирование валютных рисков. Ключевую роль на рынке корпоративных долгосрочных бумаг играет инвестиционный климат.</a:t>
            </a:r>
          </a:p>
          <a:p>
            <a:pPr>
              <a:spcBef>
                <a:spcPct val="0"/>
              </a:spcBef>
            </a:pPr>
            <a:endParaRPr lang="ru-RU" sz="1400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75E487-18B1-488C-9695-B0E0181D9795}" type="slidenum">
              <a:rPr lang="ru-RU"/>
              <a:pPr>
                <a:defRPr/>
              </a:pPr>
              <a:t>7</a:t>
            </a:fld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2170</TotalTime>
  <Words>548</Words>
  <Application>Microsoft Office PowerPoint</Application>
  <PresentationFormat>Экран (4:3)</PresentationFormat>
  <Paragraphs>57</Paragraphs>
  <Slides>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1_Office Theme</vt:lpstr>
      <vt:lpstr>Финансовые Рынки: Взгляд сверху   Пухов Сергей Геннадьевич старший научный сотрудник Института «Центр развития» S.G.Pukhov@gmail.com,  тел.+79859920899  </vt:lpstr>
      <vt:lpstr>Содержание:  - макроэкономические условия - рынок облигаций  - долгосрочные ресурсы  </vt:lpstr>
      <vt:lpstr>Макроэкономические условия</vt:lpstr>
      <vt:lpstr>Рынок облигаций</vt:lpstr>
      <vt:lpstr>Долгосрочные ресурсы: население</vt:lpstr>
      <vt:lpstr>Долгосрочные ресурсы: нерезиденты</vt:lpstr>
      <vt:lpstr>Перспектива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Kondrashov</dc:creator>
  <cp:lastModifiedBy>User</cp:lastModifiedBy>
  <cp:revision>132</cp:revision>
  <dcterms:created xsi:type="dcterms:W3CDTF">2006-08-16T00:00:00Z</dcterms:created>
  <dcterms:modified xsi:type="dcterms:W3CDTF">2012-09-18T07:11:11Z</dcterms:modified>
</cp:coreProperties>
</file>