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66" r:id="rId3"/>
    <p:sldId id="267" r:id="rId4"/>
    <p:sldId id="268" r:id="rId5"/>
    <p:sldId id="270" r:id="rId6"/>
    <p:sldId id="269" r:id="rId7"/>
    <p:sldId id="271" r:id="rId8"/>
    <p:sldId id="272" r:id="rId9"/>
    <p:sldId id="276" r:id="rId10"/>
    <p:sldId id="273" r:id="rId11"/>
    <p:sldId id="274" r:id="rId12"/>
    <p:sldId id="275" r:id="rId13"/>
  </p:sldIdLst>
  <p:sldSz cx="9144000" cy="6858000" type="screen4x3"/>
  <p:notesSz cx="7104063" cy="102346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699FF"/>
    <a:srgbClr val="99CCFF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84" autoAdjust="0"/>
    <p:restoredTop sz="95429" autoAdjust="0"/>
  </p:normalViewPr>
  <p:slideViewPr>
    <p:cSldViewPr>
      <p:cViewPr>
        <p:scale>
          <a:sx n="100" d="100"/>
          <a:sy n="100" d="100"/>
        </p:scale>
        <p:origin x="-372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1175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0BDE277F-DEC7-42FC-A345-09348E8E3FB0}" type="datetimeFigureOut">
              <a:rPr lang="ru-RU"/>
              <a:pPr>
                <a:defRPr/>
              </a:pPr>
              <a:t>02.07.2012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11200" y="4860925"/>
            <a:ext cx="5683250" cy="4605338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1175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0998221B-CFFC-486B-90DF-FC8CB7B014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1E218-FEE6-4632-A800-64D98F2283F7}" type="datetimeFigureOut">
              <a:rPr lang="ru-RU"/>
              <a:pPr>
                <a:defRPr/>
              </a:pPr>
              <a:t>02.07.2012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2D101-6FD8-4092-BAEF-F324739A6C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C9369-B8DB-4314-98D7-7A45219A7A1A}" type="datetimeFigureOut">
              <a:rPr lang="ru-RU"/>
              <a:pPr>
                <a:defRPr/>
              </a:pPr>
              <a:t>02.07.2012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F82F4-B06F-4761-BD64-20D379E568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617BC-C03A-4DE5-9FD6-64DCE8F2738F}" type="datetimeFigureOut">
              <a:rPr lang="ru-RU"/>
              <a:pPr>
                <a:defRPr/>
              </a:pPr>
              <a:t>02.07.2012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D77E4-E94C-479F-A24C-83CEAF1306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CB86C-1271-43D6-A453-1D48186F9FB1}" type="datetimeFigureOut">
              <a:rPr lang="ru-RU"/>
              <a:pPr>
                <a:defRPr/>
              </a:pPr>
              <a:t>02.07.2012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06836-3056-466E-B55A-D1EBE42C7A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4FE73-9A67-4D60-86C4-BF5AD7AC60E8}" type="datetimeFigureOut">
              <a:rPr lang="ru-RU"/>
              <a:pPr>
                <a:defRPr/>
              </a:pPr>
              <a:t>02.07.2012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EB396-E5A5-40C3-A3D8-0F6C78CCAF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DDFD1-3305-4043-B3CA-93B1323B03C4}" type="datetimeFigureOut">
              <a:rPr lang="ru-RU"/>
              <a:pPr>
                <a:defRPr/>
              </a:pPr>
              <a:t>02.07.2012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C0CD2-1DDC-48D8-84E1-F1728B9A5B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71E7F-4B1B-4371-A62E-373298D721CF}" type="datetimeFigureOut">
              <a:rPr lang="ru-RU"/>
              <a:pPr>
                <a:defRPr/>
              </a:pPr>
              <a:t>02.07.2012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DC74C-3E19-4742-9382-F9CDD6CA16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43BB0-DDF8-4E4F-95CB-4D0EDF2E95FF}" type="datetimeFigureOut">
              <a:rPr lang="ru-RU"/>
              <a:pPr>
                <a:defRPr/>
              </a:pPr>
              <a:t>02.07.2012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356BE-BBAA-4B0D-B400-15E5FCD79B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E9D0F-DADE-44C6-AE20-6D5DCEED12B1}" type="datetimeFigureOut">
              <a:rPr lang="ru-RU"/>
              <a:pPr>
                <a:defRPr/>
              </a:pPr>
              <a:t>02.07.2012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679EF-6422-4779-8826-C2DB252293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9D6F6-A971-49EB-A109-862427D3D975}" type="datetimeFigureOut">
              <a:rPr lang="ru-RU"/>
              <a:pPr>
                <a:defRPr/>
              </a:pPr>
              <a:t>02.07.2012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31595-3871-434C-9EB6-61F7B748CC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ED46E-BCD4-4AFB-81ED-966DA9DE4EF5}" type="datetimeFigureOut">
              <a:rPr lang="ru-RU"/>
              <a:pPr>
                <a:defRPr/>
              </a:pPr>
              <a:t>02.07.2012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BED46-355D-4191-8FB5-8025D0C55C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4FF7FF5-6B54-4A01-B3F1-5BB5CEAC140D}" type="datetimeFigureOut">
              <a:rPr lang="ru-RU"/>
              <a:pPr>
                <a:defRPr/>
              </a:pPr>
              <a:t>02.07.2012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54CC6C-10F5-4DB7-8D14-DF3FABACF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rosenergo.gov.ru/activity/analitics/weekly.php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hyperlink" Target="http://www.rosenergo.gov.ru/activity/analitics/quarterly.php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2225" y="2562225"/>
            <a:ext cx="9180513" cy="1454150"/>
          </a:xfrm>
          <a:prstGeom prst="rect">
            <a:avLst/>
          </a:prstGeom>
          <a:solidFill>
            <a:schemeClr val="accent2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small" dirty="0">
                <a:solidFill>
                  <a:schemeClr val="bg1"/>
                </a:solidFill>
                <a:latin typeface="Candara" pitchFamily="34" charset="0"/>
              </a:rPr>
              <a:t>Мировые финансовые рынки</a:t>
            </a:r>
            <a:br>
              <a:rPr lang="ru-RU" sz="3200" b="1" cap="small" dirty="0">
                <a:solidFill>
                  <a:schemeClr val="bg1"/>
                </a:solidFill>
                <a:latin typeface="Candara" pitchFamily="34" charset="0"/>
              </a:rPr>
            </a:br>
            <a:r>
              <a:rPr lang="ru-RU" sz="3200" b="1" cap="small" dirty="0">
                <a:solidFill>
                  <a:schemeClr val="bg1"/>
                </a:solidFill>
                <a:latin typeface="Candara" pitchFamily="34" charset="0"/>
              </a:rPr>
              <a:t>и макроэкономическая конъюнктура</a:t>
            </a:r>
          </a:p>
          <a:p>
            <a:pPr algn="ctr" fontAlgn="auto">
              <a:spcBef>
                <a:spcPts val="300"/>
              </a:spcBef>
              <a:spcAft>
                <a:spcPts val="600"/>
              </a:spcAft>
              <a:defRPr/>
            </a:pPr>
            <a:r>
              <a:rPr lang="en-US" sz="2200" i="1" dirty="0">
                <a:solidFill>
                  <a:schemeClr val="bg1"/>
                </a:solidFill>
                <a:latin typeface="Candara" pitchFamily="34" charset="0"/>
              </a:rPr>
              <a:t>II </a:t>
            </a:r>
            <a:r>
              <a:rPr lang="ru-RU" sz="2200" i="1" dirty="0">
                <a:solidFill>
                  <a:schemeClr val="bg1"/>
                </a:solidFill>
                <a:latin typeface="Candara" pitchFamily="34" charset="0"/>
              </a:rPr>
              <a:t>квартал 2012 г.</a:t>
            </a:r>
            <a:endParaRPr lang="ru-RU" sz="2200" i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4338" name="TextBox 5"/>
          <p:cNvSpPr txBox="1">
            <a:spLocks noChangeArrowheads="1"/>
          </p:cNvSpPr>
          <p:nvPr/>
        </p:nvSpPr>
        <p:spPr bwMode="auto">
          <a:xfrm>
            <a:off x="2455863" y="6243638"/>
            <a:ext cx="43926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>
                <a:latin typeface="Candara" pitchFamily="34" charset="0"/>
              </a:rPr>
              <a:t>28 июня</a:t>
            </a:r>
            <a:br>
              <a:rPr lang="ru-RU" sz="1600">
                <a:latin typeface="Candara" pitchFamily="34" charset="0"/>
              </a:rPr>
            </a:br>
            <a:r>
              <a:rPr lang="ru-RU" sz="1600">
                <a:latin typeface="Candara" pitchFamily="34" charset="0"/>
              </a:rPr>
              <a:t>НИУ-ВШЭ, Москва</a:t>
            </a:r>
          </a:p>
        </p:txBody>
      </p:sp>
      <p:pic>
        <p:nvPicPr>
          <p:cNvPr id="14339" name="Рисунок 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35400" y="333375"/>
            <a:ext cx="1466850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340" name="Группа 2"/>
          <p:cNvGrpSpPr>
            <a:grpSpLocks/>
          </p:cNvGrpSpPr>
          <p:nvPr/>
        </p:nvGrpSpPr>
        <p:grpSpPr bwMode="auto">
          <a:xfrm>
            <a:off x="174625" y="4540250"/>
            <a:ext cx="8786813" cy="893763"/>
            <a:chOff x="179512" y="4540958"/>
            <a:chExt cx="8785876" cy="892552"/>
          </a:xfrm>
        </p:grpSpPr>
        <p:sp>
          <p:nvSpPr>
            <p:cNvPr id="14341" name="TextBox 3"/>
            <p:cNvSpPr txBox="1">
              <a:spLocks noChangeArrowheads="1"/>
            </p:cNvSpPr>
            <p:nvPr/>
          </p:nvSpPr>
          <p:spPr bwMode="auto">
            <a:xfrm>
              <a:off x="179512" y="4540958"/>
              <a:ext cx="4316738" cy="892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/>
              <a:r>
                <a:rPr lang="ru-RU" sz="2000" b="1">
                  <a:latin typeface="Candara" pitchFamily="34" charset="0"/>
                </a:rPr>
                <a:t>Леонид Григорьев</a:t>
              </a:r>
            </a:p>
            <a:p>
              <a:pPr algn="r"/>
              <a:r>
                <a:rPr lang="ru-RU" sz="1600" b="1">
                  <a:solidFill>
                    <a:schemeClr val="accent2"/>
                  </a:solidFill>
                  <a:latin typeface="Candara" pitchFamily="34" charset="0"/>
                </a:rPr>
                <a:t>Зам. генерального директора, РЭА;</a:t>
              </a:r>
            </a:p>
            <a:p>
              <a:pPr algn="r"/>
              <a:r>
                <a:rPr lang="ru-RU" sz="1600" b="1">
                  <a:solidFill>
                    <a:schemeClr val="accent2"/>
                  </a:solidFill>
                  <a:latin typeface="Candara" pitchFamily="34" charset="0"/>
                </a:rPr>
                <a:t>Профессор, НИУ-ВШЭ </a:t>
              </a:r>
              <a:endParaRPr lang="ru-RU" sz="2400" b="1">
                <a:solidFill>
                  <a:schemeClr val="accent2"/>
                </a:solidFill>
                <a:latin typeface="Candara" pitchFamily="34" charset="0"/>
              </a:endParaRPr>
            </a:p>
          </p:txBody>
        </p:sp>
        <p:sp>
          <p:nvSpPr>
            <p:cNvPr id="14342" name="TextBox 6"/>
            <p:cNvSpPr txBox="1">
              <a:spLocks noChangeArrowheads="1"/>
            </p:cNvSpPr>
            <p:nvPr/>
          </p:nvSpPr>
          <p:spPr bwMode="auto">
            <a:xfrm>
              <a:off x="4648650" y="4540958"/>
              <a:ext cx="4316738" cy="892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000" b="1">
                  <a:latin typeface="Candara" pitchFamily="34" charset="0"/>
                </a:rPr>
                <a:t>Алексей Иващенко</a:t>
              </a:r>
            </a:p>
            <a:p>
              <a:r>
                <a:rPr lang="ru-RU" sz="1600" b="1">
                  <a:solidFill>
                    <a:schemeClr val="accent2"/>
                  </a:solidFill>
                  <a:latin typeface="Candara" pitchFamily="34" charset="0"/>
                </a:rPr>
                <a:t>Начальник отдела макроанализа, РЭА;</a:t>
              </a:r>
            </a:p>
            <a:p>
              <a:r>
                <a:rPr lang="ru-RU" sz="1600" b="1">
                  <a:solidFill>
                    <a:schemeClr val="accent2"/>
                  </a:solidFill>
                  <a:latin typeface="Candara" pitchFamily="34" charset="0"/>
                </a:rPr>
                <a:t>Исследователь, НИУ-ВШЭ</a:t>
              </a:r>
              <a:endParaRPr lang="ru-RU" sz="2400" b="1">
                <a:solidFill>
                  <a:schemeClr val="accent2"/>
                </a:solidFill>
                <a:latin typeface="Candar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288" y="-44450"/>
            <a:ext cx="7561262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cap="small" dirty="0">
                <a:latin typeface="Candara" pitchFamily="34" charset="0"/>
              </a:rPr>
              <a:t>Опасения резкого замедления в Китае ослабевают – это реакция на традиционные стимулирующие меры </a:t>
            </a:r>
            <a:endParaRPr lang="ru-RU" sz="2600" b="1" cap="small" dirty="0">
              <a:latin typeface="Candara" pitchFamily="34" charset="0"/>
            </a:endParaRPr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243888" y="6524625"/>
            <a:ext cx="503237" cy="341313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>
                <a:solidFill>
                  <a:schemeClr val="tx1"/>
                </a:solidFill>
                <a:latin typeface="Candara" pitchFamily="34" charset="0"/>
              </a:rPr>
              <a:t> -</a:t>
            </a:r>
            <a:fld id="{81969F2E-6B6E-4B30-B52D-2E71190239C5}" type="slidenum">
              <a:rPr lang="ru-RU" sz="1400" b="1">
                <a:solidFill>
                  <a:schemeClr val="tx1"/>
                </a:solidFill>
                <a:latin typeface="Candar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r>
              <a:rPr lang="ru-RU" sz="1400" b="1">
                <a:solidFill>
                  <a:schemeClr val="tx1"/>
                </a:solidFill>
                <a:latin typeface="Candara" pitchFamily="34" charset="0"/>
              </a:rPr>
              <a:t>-</a:t>
            </a:r>
          </a:p>
        </p:txBody>
      </p:sp>
      <p:sp>
        <p:nvSpPr>
          <p:cNvPr id="5" name="Прямоугольник 4"/>
          <p:cNvSpPr/>
          <p:nvPr/>
        </p:nvSpPr>
        <p:spPr>
          <a:xfrm rot="16200000">
            <a:off x="-3368675" y="3325812"/>
            <a:ext cx="6905625" cy="19685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small" spc="100" dirty="0"/>
              <a:t>КИТАЙ</a:t>
            </a:r>
            <a:endParaRPr lang="ru-RU" b="1" cap="small" spc="100" dirty="0"/>
          </a:p>
        </p:txBody>
      </p:sp>
      <p:sp>
        <p:nvSpPr>
          <p:cNvPr id="23557" name="TextBox 7"/>
          <p:cNvSpPr txBox="1">
            <a:spLocks noChangeArrowheads="1"/>
          </p:cNvSpPr>
          <p:nvPr/>
        </p:nvSpPr>
        <p:spPr bwMode="auto">
          <a:xfrm>
            <a:off x="395288" y="6569075"/>
            <a:ext cx="79930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i="1">
                <a:latin typeface="Calibri" pitchFamily="34" charset="0"/>
              </a:rPr>
              <a:t>Источник</a:t>
            </a:r>
            <a:r>
              <a:rPr lang="en-US" sz="1200" i="1">
                <a:latin typeface="Calibri" pitchFamily="34" charset="0"/>
              </a:rPr>
              <a:t>:</a:t>
            </a:r>
            <a:r>
              <a:rPr lang="ru-RU" sz="1200" i="1">
                <a:latin typeface="Calibri" pitchFamily="34" charset="0"/>
              </a:rPr>
              <a:t> </a:t>
            </a:r>
            <a:r>
              <a:rPr lang="en-US" sz="1200" i="1">
                <a:latin typeface="Calibri" pitchFamily="34" charset="0"/>
              </a:rPr>
              <a:t>TR Datastream (</a:t>
            </a:r>
            <a:r>
              <a:rPr lang="ru-RU" sz="1200" i="1">
                <a:latin typeface="Calibri" pitchFamily="34" charset="0"/>
              </a:rPr>
              <a:t>ном. и реальн. курс), </a:t>
            </a:r>
            <a:r>
              <a:rPr lang="en-US" sz="1200" i="1">
                <a:latin typeface="Calibri" pitchFamily="34" charset="0"/>
              </a:rPr>
              <a:t>IIE </a:t>
            </a:r>
            <a:r>
              <a:rPr lang="ru-RU" sz="1200" i="1">
                <a:latin typeface="Calibri" pitchFamily="34" charset="0"/>
              </a:rPr>
              <a:t>(оценки устойчивого курса), </a:t>
            </a:r>
            <a:r>
              <a:rPr lang="en-US" sz="1200" i="1">
                <a:latin typeface="Calibri" pitchFamily="34" charset="0"/>
              </a:rPr>
              <a:t>Barclays Capital (</a:t>
            </a:r>
            <a:r>
              <a:rPr lang="ru-RU" sz="1200" i="1">
                <a:latin typeface="Calibri" pitchFamily="34" charset="0"/>
              </a:rPr>
              <a:t>опрос инвесторов)</a:t>
            </a:r>
            <a:r>
              <a:rPr lang="en-US" sz="1200" i="1">
                <a:latin typeface="Calibri" pitchFamily="34" charset="0"/>
              </a:rPr>
              <a:t> </a:t>
            </a:r>
            <a:endParaRPr lang="ru-RU" sz="1200" i="1">
              <a:latin typeface="Calibri" pitchFamily="34" charset="0"/>
            </a:endParaRPr>
          </a:p>
        </p:txBody>
      </p:sp>
      <p:grpSp>
        <p:nvGrpSpPr>
          <p:cNvPr id="23558" name="Группа 12"/>
          <p:cNvGrpSpPr>
            <a:grpSpLocks/>
          </p:cNvGrpSpPr>
          <p:nvPr/>
        </p:nvGrpSpPr>
        <p:grpSpPr bwMode="auto">
          <a:xfrm>
            <a:off x="395288" y="985838"/>
            <a:ext cx="8353425" cy="5438775"/>
            <a:chOff x="395536" y="985280"/>
            <a:chExt cx="8352928" cy="5439481"/>
          </a:xfrm>
        </p:grpSpPr>
        <p:grpSp>
          <p:nvGrpSpPr>
            <p:cNvPr id="23559" name="Группа 8"/>
            <p:cNvGrpSpPr>
              <a:grpSpLocks/>
            </p:cNvGrpSpPr>
            <p:nvPr/>
          </p:nvGrpSpPr>
          <p:grpSpPr bwMode="auto">
            <a:xfrm>
              <a:off x="395536" y="985280"/>
              <a:ext cx="8352928" cy="5439481"/>
              <a:chOff x="395536" y="908720"/>
              <a:chExt cx="8352928" cy="5439481"/>
            </a:xfrm>
          </p:grpSpPr>
          <p:grpSp>
            <p:nvGrpSpPr>
              <p:cNvPr id="23561" name="Группа 11"/>
              <p:cNvGrpSpPr>
                <a:grpSpLocks/>
              </p:cNvGrpSpPr>
              <p:nvPr/>
            </p:nvGrpSpPr>
            <p:grpSpPr bwMode="auto">
              <a:xfrm>
                <a:off x="395536" y="908720"/>
                <a:ext cx="8352928" cy="656858"/>
                <a:chOff x="395536" y="887840"/>
                <a:chExt cx="8352928" cy="656858"/>
              </a:xfrm>
            </p:grpSpPr>
            <p:sp>
              <p:nvSpPr>
                <p:cNvPr id="23566" name="TextBox 5"/>
                <p:cNvSpPr>
                  <a:spLocks noChangeArrowheads="1"/>
                </p:cNvSpPr>
                <p:nvPr/>
              </p:nvSpPr>
              <p:spPr bwMode="auto">
                <a:xfrm>
                  <a:off x="395536" y="897712"/>
                  <a:ext cx="4104456" cy="646986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ru-RU" sz="1600" b="1">
                      <a:solidFill>
                        <a:schemeClr val="bg1"/>
                      </a:solidFill>
                      <a:latin typeface="Corbel" pitchFamily="34" charset="0"/>
                    </a:rPr>
                    <a:t>Номинальный, реальный и фундамент. устойч</a:t>
                  </a:r>
                  <a:r>
                    <a:rPr lang="en-US" sz="1600" b="1">
                      <a:solidFill>
                        <a:schemeClr val="bg1"/>
                      </a:solidFill>
                      <a:latin typeface="Corbel" pitchFamily="34" charset="0"/>
                    </a:rPr>
                    <a:t>.</a:t>
                  </a:r>
                  <a:r>
                    <a:rPr lang="ru-RU" sz="1600" b="1">
                      <a:solidFill>
                        <a:schemeClr val="bg1"/>
                      </a:solidFill>
                      <a:latin typeface="Corbel" pitchFamily="34" charset="0"/>
                    </a:rPr>
                    <a:t> курс юаня (</a:t>
                  </a:r>
                  <a:r>
                    <a:rPr lang="en-US" sz="1600" b="1">
                      <a:solidFill>
                        <a:schemeClr val="bg1"/>
                      </a:solidFill>
                      <a:latin typeface="Corbel" pitchFamily="34" charset="0"/>
                    </a:rPr>
                    <a:t>IIE),</a:t>
                  </a:r>
                  <a:r>
                    <a:rPr lang="ru-RU" sz="1600" b="1">
                      <a:solidFill>
                        <a:schemeClr val="bg1"/>
                      </a:solidFill>
                      <a:latin typeface="Corbel" pitchFamily="34" charset="0"/>
                    </a:rPr>
                    <a:t> янв</a:t>
                  </a:r>
                  <a:r>
                    <a:rPr lang="en-US" sz="1600" b="1">
                      <a:solidFill>
                        <a:schemeClr val="bg1"/>
                      </a:solidFill>
                      <a:latin typeface="Corbel" pitchFamily="34" charset="0"/>
                    </a:rPr>
                    <a:t>’</a:t>
                  </a:r>
                  <a:r>
                    <a:rPr lang="ru-RU" sz="1600" b="1">
                      <a:solidFill>
                        <a:schemeClr val="bg1"/>
                      </a:solidFill>
                      <a:latin typeface="Corbel" pitchFamily="34" charset="0"/>
                    </a:rPr>
                    <a:t>0</a:t>
                  </a:r>
                  <a:r>
                    <a:rPr lang="en-US" sz="1600" b="1">
                      <a:solidFill>
                        <a:schemeClr val="bg1"/>
                      </a:solidFill>
                      <a:latin typeface="Corbel" pitchFamily="34" charset="0"/>
                    </a:rPr>
                    <a:t>5</a:t>
                  </a:r>
                  <a:r>
                    <a:rPr lang="ru-RU" sz="1600" b="1">
                      <a:solidFill>
                        <a:schemeClr val="bg1"/>
                      </a:solidFill>
                      <a:latin typeface="Corbel" pitchFamily="34" charset="0"/>
                    </a:rPr>
                    <a:t> – июн</a:t>
                  </a:r>
                  <a:r>
                    <a:rPr lang="en-US" sz="1600" b="1">
                      <a:solidFill>
                        <a:schemeClr val="bg1"/>
                      </a:solidFill>
                      <a:latin typeface="Corbel" pitchFamily="34" charset="0"/>
                    </a:rPr>
                    <a:t>’12 </a:t>
                  </a:r>
                  <a:endParaRPr lang="ru-RU" sz="1600" b="1">
                    <a:solidFill>
                      <a:schemeClr val="bg1"/>
                    </a:solidFill>
                    <a:latin typeface="Corbel" pitchFamily="34" charset="0"/>
                  </a:endParaRPr>
                </a:p>
              </p:txBody>
            </p:sp>
            <p:sp>
              <p:nvSpPr>
                <p:cNvPr id="23567" name="TextBox 10"/>
                <p:cNvSpPr>
                  <a:spLocks noChangeArrowheads="1"/>
                </p:cNvSpPr>
                <p:nvPr/>
              </p:nvSpPr>
              <p:spPr bwMode="auto">
                <a:xfrm>
                  <a:off x="4644008" y="887840"/>
                  <a:ext cx="4104456" cy="646986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ru-RU" sz="1600" b="1">
                      <a:solidFill>
                        <a:schemeClr val="bg1"/>
                      </a:solidFill>
                      <a:latin typeface="Corbel" pitchFamily="34" charset="0"/>
                    </a:rPr>
                    <a:t>Доля инвесторов в развив. рынки, счит. возм. кризис в Китае ключев. риском, %</a:t>
                  </a:r>
                </a:p>
              </p:txBody>
            </p:sp>
          </p:grpSp>
          <p:grpSp>
            <p:nvGrpSpPr>
              <p:cNvPr id="23562" name="Группа 2"/>
              <p:cNvGrpSpPr>
                <a:grpSpLocks/>
              </p:cNvGrpSpPr>
              <p:nvPr/>
            </p:nvGrpSpPr>
            <p:grpSpPr bwMode="auto">
              <a:xfrm>
                <a:off x="457039" y="1678702"/>
                <a:ext cx="3981450" cy="4669499"/>
                <a:chOff x="457039" y="1678702"/>
                <a:chExt cx="3981450" cy="4669499"/>
              </a:xfrm>
            </p:grpSpPr>
            <p:pic>
              <p:nvPicPr>
                <p:cNvPr id="23564" name="Picture 4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457039" y="1678702"/>
                  <a:ext cx="3981450" cy="43894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23565" name="TextBox 16"/>
                <p:cNvSpPr txBox="1">
                  <a:spLocks noChangeArrowheads="1"/>
                </p:cNvSpPr>
                <p:nvPr/>
              </p:nvSpPr>
              <p:spPr bwMode="auto">
                <a:xfrm>
                  <a:off x="457039" y="6071202"/>
                  <a:ext cx="3981450" cy="2769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ru-RU" sz="1200" i="1">
                      <a:latin typeface="Calibri" pitchFamily="34" charset="0"/>
                    </a:rPr>
                    <a:t>Примечание: номинальный курс января 2005 г. = 100</a:t>
                  </a:r>
                </a:p>
              </p:txBody>
            </p:sp>
          </p:grpSp>
          <p:pic>
            <p:nvPicPr>
              <p:cNvPr id="23563" name="Picture 5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4715036" y="1603276"/>
                <a:ext cx="3962400" cy="43894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0" name="Овал 9"/>
            <p:cNvSpPr/>
            <p:nvPr/>
          </p:nvSpPr>
          <p:spPr>
            <a:xfrm>
              <a:off x="4067205" y="3423997"/>
              <a:ext cx="371453" cy="525530"/>
            </a:xfrm>
            <a:prstGeom prst="ellipse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288" y="-44450"/>
            <a:ext cx="7561262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cap="small" dirty="0">
                <a:latin typeface="Candara" pitchFamily="34" charset="0"/>
              </a:rPr>
              <a:t>Активный приток капитала в ЛА финансирует рост вложений в промышленность и инфраструктуру</a:t>
            </a:r>
            <a:endParaRPr lang="ru-RU" sz="2600" b="1" cap="small" dirty="0">
              <a:latin typeface="Candara" pitchFamily="34" charset="0"/>
            </a:endParaRPr>
          </a:p>
        </p:txBody>
      </p:sp>
      <p:sp>
        <p:nvSpPr>
          <p:cNvPr id="24579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243888" y="6524625"/>
            <a:ext cx="503237" cy="341313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>
                <a:solidFill>
                  <a:schemeClr val="tx1"/>
                </a:solidFill>
                <a:latin typeface="Candara" pitchFamily="34" charset="0"/>
              </a:rPr>
              <a:t> -</a:t>
            </a:r>
            <a:fld id="{0F65D88F-28F6-4C07-914F-04322C34A334}" type="slidenum">
              <a:rPr lang="ru-RU" sz="1400" b="1">
                <a:solidFill>
                  <a:schemeClr val="tx1"/>
                </a:solidFill>
                <a:latin typeface="Candar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r>
              <a:rPr lang="ru-RU" sz="1400" b="1">
                <a:solidFill>
                  <a:schemeClr val="tx1"/>
                </a:solidFill>
                <a:latin typeface="Candara" pitchFamily="34" charset="0"/>
              </a:rPr>
              <a:t>-</a:t>
            </a:r>
          </a:p>
        </p:txBody>
      </p:sp>
      <p:sp>
        <p:nvSpPr>
          <p:cNvPr id="5" name="Прямоугольник 4"/>
          <p:cNvSpPr/>
          <p:nvPr/>
        </p:nvSpPr>
        <p:spPr>
          <a:xfrm rot="16200000">
            <a:off x="-3368675" y="3325812"/>
            <a:ext cx="6905625" cy="1968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small" spc="100" dirty="0"/>
              <a:t>ЛАТИНСКАЯ АМЕРИКА</a:t>
            </a:r>
            <a:endParaRPr lang="ru-RU" b="1" cap="small" spc="100" dirty="0"/>
          </a:p>
        </p:txBody>
      </p:sp>
      <p:sp>
        <p:nvSpPr>
          <p:cNvPr id="24581" name="TextBox 7"/>
          <p:cNvSpPr txBox="1">
            <a:spLocks noChangeArrowheads="1"/>
          </p:cNvSpPr>
          <p:nvPr/>
        </p:nvSpPr>
        <p:spPr bwMode="auto">
          <a:xfrm>
            <a:off x="395288" y="6569075"/>
            <a:ext cx="79930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i="1">
                <a:latin typeface="Calibri" pitchFamily="34" charset="0"/>
              </a:rPr>
              <a:t>Источник</a:t>
            </a:r>
            <a:r>
              <a:rPr lang="en-US" sz="1200" i="1">
                <a:latin typeface="Calibri" pitchFamily="34" charset="0"/>
              </a:rPr>
              <a:t>:</a:t>
            </a:r>
            <a:r>
              <a:rPr lang="ru-RU" sz="1200" i="1">
                <a:latin typeface="Calibri" pitchFamily="34" charset="0"/>
              </a:rPr>
              <a:t> </a:t>
            </a:r>
            <a:r>
              <a:rPr lang="en-US" sz="1200" i="1">
                <a:latin typeface="Calibri" pitchFamily="34" charset="0"/>
              </a:rPr>
              <a:t>IMF </a:t>
            </a:r>
            <a:r>
              <a:rPr lang="ru-RU" sz="1200" i="1">
                <a:latin typeface="Calibri" pitchFamily="34" charset="0"/>
              </a:rPr>
              <a:t>(приток капитала), </a:t>
            </a:r>
            <a:r>
              <a:rPr lang="en-US" sz="1200" i="1">
                <a:latin typeface="Calibri" pitchFamily="34" charset="0"/>
              </a:rPr>
              <a:t>Thomson Reuters Datastream (</a:t>
            </a:r>
            <a:r>
              <a:rPr lang="ru-RU" sz="1200" i="1">
                <a:latin typeface="Calibri" pitchFamily="34" charset="0"/>
              </a:rPr>
              <a:t>индексы акций)</a:t>
            </a:r>
            <a:r>
              <a:rPr lang="en-US" sz="1200" i="1">
                <a:latin typeface="Calibri" pitchFamily="34" charset="0"/>
              </a:rPr>
              <a:t> </a:t>
            </a:r>
            <a:endParaRPr lang="ru-RU" sz="1200" i="1">
              <a:latin typeface="Calibri" pitchFamily="34" charset="0"/>
            </a:endParaRPr>
          </a:p>
        </p:txBody>
      </p:sp>
      <p:grpSp>
        <p:nvGrpSpPr>
          <p:cNvPr id="24582" name="Группа 6"/>
          <p:cNvGrpSpPr>
            <a:grpSpLocks/>
          </p:cNvGrpSpPr>
          <p:nvPr/>
        </p:nvGrpSpPr>
        <p:grpSpPr bwMode="auto">
          <a:xfrm>
            <a:off x="395288" y="985838"/>
            <a:ext cx="8353425" cy="5164137"/>
            <a:chOff x="395536" y="985280"/>
            <a:chExt cx="8352928" cy="5164273"/>
          </a:xfrm>
        </p:grpSpPr>
        <p:grpSp>
          <p:nvGrpSpPr>
            <p:cNvPr id="24583" name="Группа 11"/>
            <p:cNvGrpSpPr>
              <a:grpSpLocks/>
            </p:cNvGrpSpPr>
            <p:nvPr/>
          </p:nvGrpSpPr>
          <p:grpSpPr bwMode="auto">
            <a:xfrm>
              <a:off x="395536" y="985280"/>
              <a:ext cx="8352928" cy="656858"/>
              <a:chOff x="395536" y="887840"/>
              <a:chExt cx="8352928" cy="656858"/>
            </a:xfrm>
          </p:grpSpPr>
          <p:sp>
            <p:nvSpPr>
              <p:cNvPr id="24586" name="TextBox 5"/>
              <p:cNvSpPr>
                <a:spLocks noChangeArrowheads="1"/>
              </p:cNvSpPr>
              <p:nvPr/>
            </p:nvSpPr>
            <p:spPr bwMode="auto">
              <a:xfrm>
                <a:off x="395536" y="897712"/>
                <a:ext cx="4104456" cy="646986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Чистый приток частного капитала в</a:t>
                </a:r>
                <a:b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</a:b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Лат. Америку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,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 млрд. долл., 2000 – 20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12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 (п)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 </a:t>
                </a:r>
                <a:endParaRPr lang="ru-RU" sz="1600" b="1">
                  <a:solidFill>
                    <a:schemeClr val="bg1"/>
                  </a:solidFill>
                  <a:latin typeface="Corbel" pitchFamily="34" charset="0"/>
                </a:endParaRPr>
              </a:p>
            </p:txBody>
          </p:sp>
          <p:sp>
            <p:nvSpPr>
              <p:cNvPr id="24587" name="TextBox 10"/>
              <p:cNvSpPr>
                <a:spLocks noChangeArrowheads="1"/>
              </p:cNvSpPr>
              <p:nvPr/>
            </p:nvSpPr>
            <p:spPr bwMode="auto">
              <a:xfrm>
                <a:off x="4644008" y="887840"/>
                <a:ext cx="4104456" cy="646986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Отраслевые индексы рынка акций в Лат. Америке; июнь 2012 к августу 2008 в %</a:t>
                </a:r>
              </a:p>
            </p:txBody>
          </p:sp>
        </p:grpSp>
        <p:pic>
          <p:nvPicPr>
            <p:cNvPr id="24584" name="Picture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60214" y="1772816"/>
              <a:ext cx="3975100" cy="4371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85" name="Picture 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08686" y="1772816"/>
              <a:ext cx="3975100" cy="4376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288" y="-44450"/>
            <a:ext cx="7705725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cap="small" dirty="0">
                <a:latin typeface="Candara" pitchFamily="34" charset="0"/>
              </a:rPr>
              <a:t>Россия все в меньшей степени интересна инвесторам как направление долгосрочного вложения средств</a:t>
            </a:r>
            <a:endParaRPr lang="ru-RU" sz="2600" b="1" cap="small" dirty="0">
              <a:latin typeface="Candara" pitchFamily="34" charset="0"/>
            </a:endParaRPr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243888" y="6524625"/>
            <a:ext cx="503237" cy="341313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>
                <a:solidFill>
                  <a:schemeClr val="tx1"/>
                </a:solidFill>
                <a:latin typeface="Candara" pitchFamily="34" charset="0"/>
              </a:rPr>
              <a:t> -</a:t>
            </a:r>
            <a:fld id="{E55E47A1-03B1-4756-81F1-67E43B645DD6}" type="slidenum">
              <a:rPr lang="ru-RU" sz="1400" b="1">
                <a:solidFill>
                  <a:schemeClr val="tx1"/>
                </a:solidFill>
                <a:latin typeface="Candar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r>
              <a:rPr lang="ru-RU" sz="1400" b="1">
                <a:solidFill>
                  <a:schemeClr val="tx1"/>
                </a:solidFill>
                <a:latin typeface="Candara" pitchFamily="34" charset="0"/>
              </a:rPr>
              <a:t>-</a:t>
            </a:r>
          </a:p>
        </p:txBody>
      </p:sp>
      <p:sp>
        <p:nvSpPr>
          <p:cNvPr id="5" name="Прямоугольник 4"/>
          <p:cNvSpPr/>
          <p:nvPr/>
        </p:nvSpPr>
        <p:spPr>
          <a:xfrm rot="16200000">
            <a:off x="-3368675" y="3325812"/>
            <a:ext cx="6905625" cy="1968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small" spc="100" dirty="0"/>
              <a:t>РОССИЯ</a:t>
            </a:r>
            <a:endParaRPr lang="ru-RU" b="1" cap="small" spc="100" dirty="0"/>
          </a:p>
        </p:txBody>
      </p:sp>
      <p:sp>
        <p:nvSpPr>
          <p:cNvPr id="25605" name="TextBox 7"/>
          <p:cNvSpPr txBox="1">
            <a:spLocks noChangeArrowheads="1"/>
          </p:cNvSpPr>
          <p:nvPr/>
        </p:nvSpPr>
        <p:spPr bwMode="auto">
          <a:xfrm>
            <a:off x="395288" y="6569075"/>
            <a:ext cx="79930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i="1">
                <a:latin typeface="Calibri" pitchFamily="34" charset="0"/>
              </a:rPr>
              <a:t>Источник</a:t>
            </a:r>
            <a:r>
              <a:rPr lang="en-US" sz="1200" i="1">
                <a:latin typeface="Calibri" pitchFamily="34" charset="0"/>
              </a:rPr>
              <a:t>:</a:t>
            </a:r>
            <a:r>
              <a:rPr lang="ru-RU" sz="1200" i="1">
                <a:latin typeface="Calibri" pitchFamily="34" charset="0"/>
              </a:rPr>
              <a:t> ЦБ РФ (оценка оттока), ФСГС (ВВП, инвестиции, сбережение)</a:t>
            </a:r>
            <a:r>
              <a:rPr lang="en-US" sz="1200" i="1">
                <a:latin typeface="Calibri" pitchFamily="34" charset="0"/>
              </a:rPr>
              <a:t>, CES Ifo Group </a:t>
            </a:r>
            <a:r>
              <a:rPr lang="ru-RU" sz="1200" i="1">
                <a:latin typeface="Calibri" pitchFamily="34" charset="0"/>
              </a:rPr>
              <a:t>(опросы инвесторов)</a:t>
            </a:r>
            <a:r>
              <a:rPr lang="en-US" sz="1200" i="1">
                <a:latin typeface="Calibri" pitchFamily="34" charset="0"/>
              </a:rPr>
              <a:t>   </a:t>
            </a:r>
            <a:endParaRPr lang="ru-RU" sz="1200" i="1">
              <a:latin typeface="Calibri" pitchFamily="34" charset="0"/>
            </a:endParaRPr>
          </a:p>
        </p:txBody>
      </p:sp>
      <p:grpSp>
        <p:nvGrpSpPr>
          <p:cNvPr id="25606" name="Группа 2"/>
          <p:cNvGrpSpPr>
            <a:grpSpLocks/>
          </p:cNvGrpSpPr>
          <p:nvPr/>
        </p:nvGrpSpPr>
        <p:grpSpPr bwMode="auto">
          <a:xfrm>
            <a:off x="395288" y="985838"/>
            <a:ext cx="8353425" cy="5180012"/>
            <a:chOff x="395536" y="985280"/>
            <a:chExt cx="8352928" cy="5180024"/>
          </a:xfrm>
        </p:grpSpPr>
        <p:grpSp>
          <p:nvGrpSpPr>
            <p:cNvPr id="25607" name="Группа 11"/>
            <p:cNvGrpSpPr>
              <a:grpSpLocks/>
            </p:cNvGrpSpPr>
            <p:nvPr/>
          </p:nvGrpSpPr>
          <p:grpSpPr bwMode="auto">
            <a:xfrm>
              <a:off x="395536" y="985280"/>
              <a:ext cx="8352928" cy="656858"/>
              <a:chOff x="395536" y="887840"/>
              <a:chExt cx="8352928" cy="656858"/>
            </a:xfrm>
          </p:grpSpPr>
          <p:sp>
            <p:nvSpPr>
              <p:cNvPr id="25610" name="TextBox 5"/>
              <p:cNvSpPr>
                <a:spLocks noChangeArrowheads="1"/>
              </p:cNvSpPr>
              <p:nvPr/>
            </p:nvSpPr>
            <p:spPr bwMode="auto">
              <a:xfrm>
                <a:off x="395536" y="897712"/>
                <a:ext cx="4104456" cy="646986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Национальное сбережение, накопление и отток капитала, % ВВП, 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I 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кв. 05 – 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IV 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кв. 11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 </a:t>
                </a:r>
                <a:endParaRPr lang="ru-RU" sz="1600" b="1">
                  <a:solidFill>
                    <a:schemeClr val="bg1"/>
                  </a:solidFill>
                  <a:latin typeface="Corbel" pitchFamily="34" charset="0"/>
                </a:endParaRPr>
              </a:p>
            </p:txBody>
          </p:sp>
          <p:sp>
            <p:nvSpPr>
              <p:cNvPr id="25611" name="TextBox 10"/>
              <p:cNvSpPr>
                <a:spLocks noChangeArrowheads="1"/>
              </p:cNvSpPr>
              <p:nvPr/>
            </p:nvSpPr>
            <p:spPr bwMode="auto">
              <a:xfrm>
                <a:off x="4644008" y="887840"/>
                <a:ext cx="4104456" cy="646986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Компоненты индекса настроений иностр. инвесторов в РФ (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CES Ifo)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; 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I 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кв. 05 – 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II 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кв. 12 </a:t>
                </a:r>
              </a:p>
            </p:txBody>
          </p:sp>
        </p:grpSp>
        <p:pic>
          <p:nvPicPr>
            <p:cNvPr id="25608" name="Picture 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7039" y="1782217"/>
              <a:ext cx="3981450" cy="4383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609" name="Picture 10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08686" y="1782217"/>
              <a:ext cx="3975100" cy="4371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288" y="-44450"/>
            <a:ext cx="7561262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cap="small" dirty="0">
                <a:latin typeface="Candara" pitchFamily="34" charset="0"/>
              </a:rPr>
              <a:t>Рост мировой экономики в последние 2 года не приводит к устойчивому росту фондовых индексов</a:t>
            </a:r>
            <a:endParaRPr lang="ru-RU" sz="2600" b="1" cap="small" dirty="0">
              <a:latin typeface="Candara" pitchFamily="34" charset="0"/>
            </a:endParaRPr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243888" y="6524625"/>
            <a:ext cx="503237" cy="341313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>
                <a:solidFill>
                  <a:schemeClr val="tx1"/>
                </a:solidFill>
                <a:latin typeface="Candara" pitchFamily="34" charset="0"/>
              </a:rPr>
              <a:t> -</a:t>
            </a:r>
            <a:fld id="{A8CC1AEB-4662-44B5-AED0-A2D8503B1F91}" type="slidenum">
              <a:rPr lang="ru-RU" sz="1400" b="1">
                <a:solidFill>
                  <a:schemeClr val="tx1"/>
                </a:solidFill>
                <a:latin typeface="Candar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r>
              <a:rPr lang="ru-RU" sz="1400" b="1">
                <a:solidFill>
                  <a:schemeClr val="tx1"/>
                </a:solidFill>
                <a:latin typeface="Candara" pitchFamily="34" charset="0"/>
              </a:rPr>
              <a:t>-</a:t>
            </a:r>
          </a:p>
        </p:txBody>
      </p:sp>
      <p:sp>
        <p:nvSpPr>
          <p:cNvPr id="5" name="Прямоугольник 4"/>
          <p:cNvSpPr/>
          <p:nvPr/>
        </p:nvSpPr>
        <p:spPr>
          <a:xfrm rot="16200000">
            <a:off x="-3368675" y="3325812"/>
            <a:ext cx="6905625" cy="19685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small" spc="100" dirty="0"/>
              <a:t>МИРОВАЯ ЭКОНОМИКА</a:t>
            </a:r>
            <a:endParaRPr lang="ru-RU" b="1" cap="small" spc="100" dirty="0"/>
          </a:p>
        </p:txBody>
      </p:sp>
      <p:sp>
        <p:nvSpPr>
          <p:cNvPr id="15365" name="TextBox 7"/>
          <p:cNvSpPr txBox="1">
            <a:spLocks noChangeArrowheads="1"/>
          </p:cNvSpPr>
          <p:nvPr/>
        </p:nvSpPr>
        <p:spPr bwMode="auto">
          <a:xfrm>
            <a:off x="395288" y="6569075"/>
            <a:ext cx="79930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i="1">
                <a:latin typeface="Calibri" pitchFamily="34" charset="0"/>
              </a:rPr>
              <a:t>Источник</a:t>
            </a:r>
            <a:r>
              <a:rPr lang="en-US" sz="1200" i="1">
                <a:latin typeface="Calibri" pitchFamily="34" charset="0"/>
              </a:rPr>
              <a:t>:</a:t>
            </a:r>
            <a:r>
              <a:rPr lang="ru-RU" sz="1200" i="1">
                <a:latin typeface="Calibri" pitchFamily="34" charset="0"/>
              </a:rPr>
              <a:t> </a:t>
            </a:r>
            <a:r>
              <a:rPr lang="en-US" sz="1200" i="1">
                <a:latin typeface="Calibri" pitchFamily="34" charset="0"/>
              </a:rPr>
              <a:t>Oxford Economics (</a:t>
            </a:r>
            <a:r>
              <a:rPr lang="ru-RU" sz="1200" i="1">
                <a:latin typeface="Calibri" pitchFamily="34" charset="0"/>
              </a:rPr>
              <a:t>ВВП и прогноз</a:t>
            </a:r>
            <a:r>
              <a:rPr lang="en-US" sz="1200" i="1">
                <a:latin typeface="Calibri" pitchFamily="34" charset="0"/>
              </a:rPr>
              <a:t>),</a:t>
            </a:r>
            <a:r>
              <a:rPr lang="ru-RU" sz="1200" i="1">
                <a:latin typeface="Calibri" pitchFamily="34" charset="0"/>
              </a:rPr>
              <a:t> </a:t>
            </a:r>
            <a:r>
              <a:rPr lang="en-US" sz="1200" i="1">
                <a:latin typeface="Calibri" pitchFamily="34" charset="0"/>
              </a:rPr>
              <a:t>CPB World Trade Monitor (</a:t>
            </a:r>
            <a:r>
              <a:rPr lang="ru-RU" sz="1200" i="1">
                <a:latin typeface="Calibri" pitchFamily="34" charset="0"/>
              </a:rPr>
              <a:t>торговля)</a:t>
            </a:r>
            <a:r>
              <a:rPr lang="en-US" sz="1200" i="1">
                <a:latin typeface="Calibri" pitchFamily="34" charset="0"/>
              </a:rPr>
              <a:t>, MSCI (</a:t>
            </a:r>
            <a:r>
              <a:rPr lang="ru-RU" sz="1200" i="1">
                <a:latin typeface="Calibri" pitchFamily="34" charset="0"/>
              </a:rPr>
              <a:t>индексы) </a:t>
            </a:r>
            <a:r>
              <a:rPr lang="en-US" sz="1200" i="1">
                <a:latin typeface="Calibri" pitchFamily="34" charset="0"/>
              </a:rPr>
              <a:t>// TR</a:t>
            </a:r>
            <a:r>
              <a:rPr lang="ru-RU" sz="1200" i="1">
                <a:latin typeface="Calibri" pitchFamily="34" charset="0"/>
              </a:rPr>
              <a:t> </a:t>
            </a:r>
            <a:r>
              <a:rPr lang="en-US" sz="1200" i="1">
                <a:latin typeface="Calibri" pitchFamily="34" charset="0"/>
              </a:rPr>
              <a:t>Datastream </a:t>
            </a:r>
            <a:endParaRPr lang="ru-RU" sz="1200" i="1">
              <a:latin typeface="Calibri" pitchFamily="34" charset="0"/>
            </a:endParaRPr>
          </a:p>
        </p:txBody>
      </p:sp>
      <p:grpSp>
        <p:nvGrpSpPr>
          <p:cNvPr id="15366" name="Группа 11"/>
          <p:cNvGrpSpPr>
            <a:grpSpLocks/>
          </p:cNvGrpSpPr>
          <p:nvPr/>
        </p:nvGrpSpPr>
        <p:grpSpPr bwMode="auto">
          <a:xfrm>
            <a:off x="395288" y="1049338"/>
            <a:ext cx="8353425" cy="5116512"/>
            <a:chOff x="395536" y="887840"/>
            <a:chExt cx="8352928" cy="5115986"/>
          </a:xfrm>
        </p:grpSpPr>
        <p:sp>
          <p:nvSpPr>
            <p:cNvPr id="15367" name="TextBox 5"/>
            <p:cNvSpPr>
              <a:spLocks noChangeArrowheads="1"/>
            </p:cNvSpPr>
            <p:nvPr/>
          </p:nvSpPr>
          <p:spPr bwMode="auto">
            <a:xfrm>
              <a:off x="395536" y="897712"/>
              <a:ext cx="4104456" cy="646986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600" b="1">
                  <a:solidFill>
                    <a:schemeClr val="bg1"/>
                  </a:solidFill>
                  <a:latin typeface="Corbel" pitchFamily="34" charset="0"/>
                </a:rPr>
                <a:t>Мировой ВВП и мировая торговля;</a:t>
              </a:r>
              <a:br>
                <a:rPr lang="ru-RU" sz="1600" b="1">
                  <a:solidFill>
                    <a:schemeClr val="bg1"/>
                  </a:solidFill>
                  <a:latin typeface="Corbel" pitchFamily="34" charset="0"/>
                </a:rPr>
              </a:br>
              <a:r>
                <a:rPr lang="en-US" sz="1600" b="1">
                  <a:solidFill>
                    <a:schemeClr val="bg1"/>
                  </a:solidFill>
                  <a:latin typeface="Corbel" pitchFamily="34" charset="0"/>
                </a:rPr>
                <a:t>III</a:t>
              </a:r>
              <a:r>
                <a:rPr lang="ru-RU" sz="1600" b="1">
                  <a:solidFill>
                    <a:schemeClr val="bg1"/>
                  </a:solidFill>
                  <a:latin typeface="Corbel" pitchFamily="34" charset="0"/>
                </a:rPr>
                <a:t> кв. 2008 = 100; </a:t>
              </a:r>
              <a:r>
                <a:rPr lang="en-US" sz="1600" b="1">
                  <a:solidFill>
                    <a:schemeClr val="bg1"/>
                  </a:solidFill>
                  <a:latin typeface="Corbel" pitchFamily="34" charset="0"/>
                </a:rPr>
                <a:t>I </a:t>
              </a:r>
              <a:r>
                <a:rPr lang="ru-RU" sz="1600" b="1">
                  <a:solidFill>
                    <a:schemeClr val="bg1"/>
                  </a:solidFill>
                  <a:latin typeface="Corbel" pitchFamily="34" charset="0"/>
                </a:rPr>
                <a:t>кв. 2006 – </a:t>
              </a:r>
              <a:r>
                <a:rPr lang="en-US" sz="1600" b="1">
                  <a:solidFill>
                    <a:schemeClr val="bg1"/>
                  </a:solidFill>
                  <a:latin typeface="Corbel" pitchFamily="34" charset="0"/>
                </a:rPr>
                <a:t>II </a:t>
              </a:r>
              <a:r>
                <a:rPr lang="ru-RU" sz="1600" b="1">
                  <a:solidFill>
                    <a:schemeClr val="bg1"/>
                  </a:solidFill>
                  <a:latin typeface="Corbel" pitchFamily="34" charset="0"/>
                </a:rPr>
                <a:t>кв. 2013 (п)</a:t>
              </a:r>
            </a:p>
          </p:txBody>
        </p:sp>
        <p:sp>
          <p:nvSpPr>
            <p:cNvPr id="15368" name="TextBox 10"/>
            <p:cNvSpPr>
              <a:spLocks noChangeArrowheads="1"/>
            </p:cNvSpPr>
            <p:nvPr/>
          </p:nvSpPr>
          <p:spPr bwMode="auto">
            <a:xfrm>
              <a:off x="4644008" y="887840"/>
              <a:ext cx="4104456" cy="646986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600" b="1">
                  <a:solidFill>
                    <a:schemeClr val="bg1"/>
                  </a:solidFill>
                  <a:latin typeface="Corbel" pitchFamily="34" charset="0"/>
                </a:rPr>
                <a:t>Индексы </a:t>
              </a:r>
              <a:r>
                <a:rPr lang="en-US" sz="1600" b="1">
                  <a:solidFill>
                    <a:schemeClr val="bg1"/>
                  </a:solidFill>
                  <a:latin typeface="Corbel" pitchFamily="34" charset="0"/>
                </a:rPr>
                <a:t>MSCI </a:t>
              </a:r>
              <a:r>
                <a:rPr lang="ru-RU" sz="1600" b="1">
                  <a:solidFill>
                    <a:schemeClr val="bg1"/>
                  </a:solidFill>
                  <a:latin typeface="Corbel" pitchFamily="34" charset="0"/>
                </a:rPr>
                <a:t>по типам рынков;</a:t>
              </a:r>
              <a:br>
                <a:rPr lang="ru-RU" sz="1600" b="1">
                  <a:solidFill>
                    <a:schemeClr val="bg1"/>
                  </a:solidFill>
                  <a:latin typeface="Corbel" pitchFamily="34" charset="0"/>
                </a:rPr>
              </a:br>
              <a:r>
                <a:rPr lang="ru-RU" sz="1600" b="1">
                  <a:solidFill>
                    <a:schemeClr val="bg1"/>
                  </a:solidFill>
                  <a:latin typeface="Corbel" pitchFamily="34" charset="0"/>
                </a:rPr>
                <a:t>авг. 2008 = 100; янв. 2006 – июн. 2012 </a:t>
              </a:r>
            </a:p>
          </p:txBody>
        </p:sp>
        <p:pic>
          <p:nvPicPr>
            <p:cNvPr id="15369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7039" y="1631851"/>
              <a:ext cx="3981450" cy="4371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70" name="Picture 10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08686" y="1631851"/>
              <a:ext cx="3975100" cy="4371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288" y="-44450"/>
            <a:ext cx="7561262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cap="small" dirty="0">
                <a:latin typeface="Candara" pitchFamily="34" charset="0"/>
              </a:rPr>
              <a:t>Приток капитала на развивающиеся рынки вновь замедляется, причина – кризис в Европе</a:t>
            </a:r>
            <a:endParaRPr lang="ru-RU" sz="2600" b="1" cap="small" dirty="0">
              <a:latin typeface="Candara" pitchFamily="34" charset="0"/>
            </a:endParaRPr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243888" y="6524625"/>
            <a:ext cx="503237" cy="341313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>
                <a:solidFill>
                  <a:schemeClr val="tx1"/>
                </a:solidFill>
                <a:latin typeface="Candara" pitchFamily="34" charset="0"/>
              </a:rPr>
              <a:t> -</a:t>
            </a:r>
            <a:fld id="{4ECD2EA6-0697-4347-B682-C12E47B1215D}" type="slidenum">
              <a:rPr lang="ru-RU" sz="1400" b="1">
                <a:solidFill>
                  <a:schemeClr val="tx1"/>
                </a:solidFill>
                <a:latin typeface="Candar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r>
              <a:rPr lang="ru-RU" sz="1400" b="1">
                <a:solidFill>
                  <a:schemeClr val="tx1"/>
                </a:solidFill>
                <a:latin typeface="Candara" pitchFamily="34" charset="0"/>
              </a:rPr>
              <a:t>-</a:t>
            </a:r>
          </a:p>
        </p:txBody>
      </p:sp>
      <p:sp>
        <p:nvSpPr>
          <p:cNvPr id="5" name="Прямоугольник 4"/>
          <p:cNvSpPr/>
          <p:nvPr/>
        </p:nvSpPr>
        <p:spPr>
          <a:xfrm rot="16200000">
            <a:off x="-3368675" y="3325812"/>
            <a:ext cx="6905625" cy="19685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small" spc="100" dirty="0"/>
              <a:t>МИРОВАЯ ЭКОНОМИКА</a:t>
            </a:r>
            <a:endParaRPr lang="ru-RU" b="1" cap="small" spc="100" dirty="0"/>
          </a:p>
        </p:txBody>
      </p:sp>
      <p:sp>
        <p:nvSpPr>
          <p:cNvPr id="16389" name="TextBox 7"/>
          <p:cNvSpPr txBox="1">
            <a:spLocks noChangeArrowheads="1"/>
          </p:cNvSpPr>
          <p:nvPr/>
        </p:nvSpPr>
        <p:spPr bwMode="auto">
          <a:xfrm>
            <a:off x="395288" y="6569075"/>
            <a:ext cx="79930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i="1">
                <a:latin typeface="Calibri" pitchFamily="34" charset="0"/>
              </a:rPr>
              <a:t>Источник</a:t>
            </a:r>
            <a:r>
              <a:rPr lang="en-US" sz="1200" i="1">
                <a:latin typeface="Calibri" pitchFamily="34" charset="0"/>
              </a:rPr>
              <a:t>:</a:t>
            </a:r>
            <a:r>
              <a:rPr lang="ru-RU" sz="1200" i="1">
                <a:latin typeface="Calibri" pitchFamily="34" charset="0"/>
              </a:rPr>
              <a:t> </a:t>
            </a:r>
            <a:r>
              <a:rPr lang="en-US" sz="1200" i="1">
                <a:latin typeface="Calibri" pitchFamily="34" charset="0"/>
              </a:rPr>
              <a:t>IIF (</a:t>
            </a:r>
            <a:r>
              <a:rPr lang="ru-RU" sz="1200" i="1">
                <a:latin typeface="Calibri" pitchFamily="34" charset="0"/>
              </a:rPr>
              <a:t>потоки капитала), </a:t>
            </a:r>
            <a:r>
              <a:rPr lang="en-US" sz="1200" i="1">
                <a:latin typeface="Calibri" pitchFamily="34" charset="0"/>
              </a:rPr>
              <a:t>Barclays Capital (</a:t>
            </a:r>
            <a:r>
              <a:rPr lang="ru-RU" sz="1200" i="1">
                <a:latin typeface="Calibri" pitchFamily="34" charset="0"/>
              </a:rPr>
              <a:t>ежеквартальный опрос инвесторов)</a:t>
            </a:r>
            <a:r>
              <a:rPr lang="en-US" sz="1200" i="1">
                <a:latin typeface="Calibri" pitchFamily="34" charset="0"/>
              </a:rPr>
              <a:t> </a:t>
            </a:r>
            <a:endParaRPr lang="ru-RU" sz="1200" i="1">
              <a:latin typeface="Calibri" pitchFamily="34" charset="0"/>
            </a:endParaRPr>
          </a:p>
        </p:txBody>
      </p:sp>
      <p:grpSp>
        <p:nvGrpSpPr>
          <p:cNvPr id="16390" name="Группа 6"/>
          <p:cNvGrpSpPr>
            <a:grpSpLocks/>
          </p:cNvGrpSpPr>
          <p:nvPr/>
        </p:nvGrpSpPr>
        <p:grpSpPr bwMode="auto">
          <a:xfrm>
            <a:off x="395288" y="1049338"/>
            <a:ext cx="8353425" cy="5119687"/>
            <a:chOff x="395536" y="1049318"/>
            <a:chExt cx="8352928" cy="5119856"/>
          </a:xfrm>
        </p:grpSpPr>
        <p:grpSp>
          <p:nvGrpSpPr>
            <p:cNvPr id="16391" name="Группа 2"/>
            <p:cNvGrpSpPr>
              <a:grpSpLocks/>
            </p:cNvGrpSpPr>
            <p:nvPr/>
          </p:nvGrpSpPr>
          <p:grpSpPr bwMode="auto">
            <a:xfrm>
              <a:off x="395536" y="1049318"/>
              <a:ext cx="8352928" cy="5115986"/>
              <a:chOff x="395536" y="1049318"/>
              <a:chExt cx="8352928" cy="5115986"/>
            </a:xfrm>
          </p:grpSpPr>
          <p:grpSp>
            <p:nvGrpSpPr>
              <p:cNvPr id="16393" name="Группа 11"/>
              <p:cNvGrpSpPr>
                <a:grpSpLocks/>
              </p:cNvGrpSpPr>
              <p:nvPr/>
            </p:nvGrpSpPr>
            <p:grpSpPr bwMode="auto">
              <a:xfrm>
                <a:off x="395536" y="1049318"/>
                <a:ext cx="8352928" cy="656858"/>
                <a:chOff x="395536" y="887840"/>
                <a:chExt cx="8352928" cy="656858"/>
              </a:xfrm>
            </p:grpSpPr>
            <p:sp>
              <p:nvSpPr>
                <p:cNvPr id="16395" name="TextBox 5"/>
                <p:cNvSpPr>
                  <a:spLocks noChangeArrowheads="1"/>
                </p:cNvSpPr>
                <p:nvPr/>
              </p:nvSpPr>
              <p:spPr bwMode="auto">
                <a:xfrm>
                  <a:off x="395536" y="897712"/>
                  <a:ext cx="4104456" cy="646986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ru-RU" sz="1600" b="1">
                      <a:solidFill>
                        <a:schemeClr val="bg1"/>
                      </a:solidFill>
                      <a:latin typeface="Corbel" pitchFamily="34" charset="0"/>
                    </a:rPr>
                    <a:t>Чистый приток частного капитала на развивающиеся рынки, трлн. долл.</a:t>
                  </a:r>
                </a:p>
              </p:txBody>
            </p:sp>
            <p:sp>
              <p:nvSpPr>
                <p:cNvPr id="16396" name="TextBox 10"/>
                <p:cNvSpPr>
                  <a:spLocks noChangeArrowheads="1"/>
                </p:cNvSpPr>
                <p:nvPr/>
              </p:nvSpPr>
              <p:spPr bwMode="auto">
                <a:xfrm>
                  <a:off x="4644008" y="887840"/>
                  <a:ext cx="4104456" cy="646986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r>
                    <a:rPr lang="ru-RU" sz="1600" b="1">
                      <a:solidFill>
                        <a:schemeClr val="bg1"/>
                      </a:solidFill>
                      <a:latin typeface="Corbel" pitchFamily="34" charset="0"/>
                    </a:rPr>
                    <a:t>Доля инвесторов в развив. рынки, счит. кризис в Европе ключевым риском, % </a:t>
                  </a:r>
                </a:p>
              </p:txBody>
            </p:sp>
          </p:grpSp>
          <p:pic>
            <p:nvPicPr>
              <p:cNvPr id="16394" name="Picture 10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715036" y="1793329"/>
                <a:ext cx="3962400" cy="43719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6392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60214" y="1797199"/>
              <a:ext cx="3975100" cy="4371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288" y="-44450"/>
            <a:ext cx="7561262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cap="small" dirty="0">
                <a:latin typeface="Candara" pitchFamily="34" charset="0"/>
              </a:rPr>
              <a:t>«Отложенное» количественное ослабление в Европе не способно стимулировать рост экономик</a:t>
            </a:r>
            <a:endParaRPr lang="ru-RU" sz="2600" b="1" cap="small" dirty="0">
              <a:latin typeface="Candara" pitchFamily="34" charset="0"/>
            </a:endParaRPr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243888" y="6524625"/>
            <a:ext cx="503237" cy="341313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>
                <a:solidFill>
                  <a:schemeClr val="tx1"/>
                </a:solidFill>
                <a:latin typeface="Candara" pitchFamily="34" charset="0"/>
              </a:rPr>
              <a:t> -</a:t>
            </a:r>
            <a:fld id="{818A6737-14C1-43F0-A702-B0718B89F2AC}" type="slidenum">
              <a:rPr lang="ru-RU" sz="1400" b="1">
                <a:solidFill>
                  <a:schemeClr val="tx1"/>
                </a:solidFill>
                <a:latin typeface="Candar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r>
              <a:rPr lang="ru-RU" sz="1400" b="1">
                <a:solidFill>
                  <a:schemeClr val="tx1"/>
                </a:solidFill>
                <a:latin typeface="Candara" pitchFamily="34" charset="0"/>
              </a:rPr>
              <a:t>-</a:t>
            </a:r>
          </a:p>
        </p:txBody>
      </p:sp>
      <p:sp>
        <p:nvSpPr>
          <p:cNvPr id="5" name="Прямоугольник 4"/>
          <p:cNvSpPr/>
          <p:nvPr/>
        </p:nvSpPr>
        <p:spPr>
          <a:xfrm rot="16200000">
            <a:off x="-3368675" y="3325812"/>
            <a:ext cx="6905625" cy="196851"/>
          </a:xfrm>
          <a:prstGeom prst="rect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small" spc="100" dirty="0"/>
              <a:t>ЕВРОПА</a:t>
            </a:r>
            <a:endParaRPr lang="ru-RU" b="1" cap="small" spc="100" dirty="0"/>
          </a:p>
        </p:txBody>
      </p:sp>
      <p:sp>
        <p:nvSpPr>
          <p:cNvPr id="17413" name="TextBox 7"/>
          <p:cNvSpPr txBox="1">
            <a:spLocks noChangeArrowheads="1"/>
          </p:cNvSpPr>
          <p:nvPr/>
        </p:nvSpPr>
        <p:spPr bwMode="auto">
          <a:xfrm>
            <a:off x="395288" y="6569075"/>
            <a:ext cx="79930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i="1">
                <a:latin typeface="Calibri" pitchFamily="34" charset="0"/>
              </a:rPr>
              <a:t>Источник</a:t>
            </a:r>
            <a:r>
              <a:rPr lang="en-US" sz="1200" i="1">
                <a:latin typeface="Calibri" pitchFamily="34" charset="0"/>
              </a:rPr>
              <a:t>:</a:t>
            </a:r>
            <a:r>
              <a:rPr lang="ru-RU" sz="1200" i="1">
                <a:latin typeface="Calibri" pitchFamily="34" charset="0"/>
              </a:rPr>
              <a:t> Евростат и национальные статорганы (ВВП), </a:t>
            </a:r>
            <a:r>
              <a:rPr lang="en-US" sz="1200" i="1">
                <a:latin typeface="Calibri" pitchFamily="34" charset="0"/>
              </a:rPr>
              <a:t>TR Datastream </a:t>
            </a:r>
            <a:r>
              <a:rPr lang="ru-RU" sz="1200" i="1">
                <a:latin typeface="Calibri" pitchFamily="34" charset="0"/>
              </a:rPr>
              <a:t>(активы центробанков) </a:t>
            </a:r>
          </a:p>
        </p:txBody>
      </p:sp>
      <p:grpSp>
        <p:nvGrpSpPr>
          <p:cNvPr id="17414" name="Группа 11"/>
          <p:cNvGrpSpPr>
            <a:grpSpLocks/>
          </p:cNvGrpSpPr>
          <p:nvPr/>
        </p:nvGrpSpPr>
        <p:grpSpPr bwMode="auto">
          <a:xfrm>
            <a:off x="395288" y="942975"/>
            <a:ext cx="8353425" cy="657225"/>
            <a:chOff x="395536" y="887840"/>
            <a:chExt cx="8352928" cy="656858"/>
          </a:xfrm>
        </p:grpSpPr>
        <p:sp>
          <p:nvSpPr>
            <p:cNvPr id="17418" name="TextBox 5"/>
            <p:cNvSpPr>
              <a:spLocks noChangeArrowheads="1"/>
            </p:cNvSpPr>
            <p:nvPr/>
          </p:nvSpPr>
          <p:spPr bwMode="auto">
            <a:xfrm>
              <a:off x="395536" y="897712"/>
              <a:ext cx="4104456" cy="646986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600" b="1">
                  <a:solidFill>
                    <a:schemeClr val="bg1"/>
                  </a:solidFill>
                  <a:latin typeface="Corbel" pitchFamily="34" charset="0"/>
                </a:rPr>
                <a:t>ВВП Еврозоны и различных ее регионов; </a:t>
              </a:r>
              <a:r>
                <a:rPr lang="en-US" sz="1600" b="1">
                  <a:solidFill>
                    <a:schemeClr val="bg1"/>
                  </a:solidFill>
                  <a:latin typeface="Corbel" pitchFamily="34" charset="0"/>
                </a:rPr>
                <a:t>II </a:t>
              </a:r>
              <a:r>
                <a:rPr lang="ru-RU" sz="1600" b="1">
                  <a:solidFill>
                    <a:schemeClr val="bg1"/>
                  </a:solidFill>
                  <a:latin typeface="Corbel" pitchFamily="34" charset="0"/>
                </a:rPr>
                <a:t>кв. 2008 = 100; </a:t>
              </a:r>
              <a:r>
                <a:rPr lang="en-US" sz="1600" b="1">
                  <a:solidFill>
                    <a:schemeClr val="bg1"/>
                  </a:solidFill>
                  <a:latin typeface="Corbel" pitchFamily="34" charset="0"/>
                </a:rPr>
                <a:t>I </a:t>
              </a:r>
              <a:r>
                <a:rPr lang="ru-RU" sz="1600" b="1">
                  <a:solidFill>
                    <a:schemeClr val="bg1"/>
                  </a:solidFill>
                  <a:latin typeface="Corbel" pitchFamily="34" charset="0"/>
                </a:rPr>
                <a:t>кв. 2006 – </a:t>
              </a:r>
              <a:r>
                <a:rPr lang="en-US" sz="1600" b="1">
                  <a:solidFill>
                    <a:schemeClr val="bg1"/>
                  </a:solidFill>
                  <a:latin typeface="Corbel" pitchFamily="34" charset="0"/>
                </a:rPr>
                <a:t>I </a:t>
              </a:r>
              <a:r>
                <a:rPr lang="ru-RU" sz="1600" b="1">
                  <a:solidFill>
                    <a:schemeClr val="bg1"/>
                  </a:solidFill>
                  <a:latin typeface="Corbel" pitchFamily="34" charset="0"/>
                </a:rPr>
                <a:t>кв. 2012 </a:t>
              </a:r>
            </a:p>
          </p:txBody>
        </p:sp>
        <p:sp>
          <p:nvSpPr>
            <p:cNvPr id="17419" name="TextBox 10"/>
            <p:cNvSpPr>
              <a:spLocks noChangeArrowheads="1"/>
            </p:cNvSpPr>
            <p:nvPr/>
          </p:nvSpPr>
          <p:spPr bwMode="auto">
            <a:xfrm>
              <a:off x="4644008" y="887840"/>
              <a:ext cx="4104456" cy="646986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600" b="1">
                  <a:solidFill>
                    <a:schemeClr val="bg1"/>
                  </a:solidFill>
                  <a:latin typeface="Corbel" pitchFamily="34" charset="0"/>
                </a:rPr>
                <a:t>Активы ЕЦБ и ФРС; </a:t>
              </a:r>
              <a:r>
                <a:rPr lang="en-US" sz="1600" b="1">
                  <a:solidFill>
                    <a:schemeClr val="bg1"/>
                  </a:solidFill>
                  <a:latin typeface="Corbel" pitchFamily="34" charset="0"/>
                </a:rPr>
                <a:t>II </a:t>
              </a:r>
              <a:r>
                <a:rPr lang="ru-RU" sz="1600" b="1">
                  <a:solidFill>
                    <a:schemeClr val="bg1"/>
                  </a:solidFill>
                  <a:latin typeface="Corbel" pitchFamily="34" charset="0"/>
                </a:rPr>
                <a:t>кв. 2008 = 100;</a:t>
              </a:r>
              <a:br>
                <a:rPr lang="ru-RU" sz="1600" b="1">
                  <a:solidFill>
                    <a:schemeClr val="bg1"/>
                  </a:solidFill>
                  <a:latin typeface="Corbel" pitchFamily="34" charset="0"/>
                </a:rPr>
              </a:br>
              <a:r>
                <a:rPr lang="ru-RU" sz="1600" b="1">
                  <a:solidFill>
                    <a:schemeClr val="bg1"/>
                  </a:solidFill>
                  <a:latin typeface="Corbel" pitchFamily="34" charset="0"/>
                </a:rPr>
                <a:t>янв. 2006 – июн. 2012</a:t>
              </a:r>
            </a:p>
          </p:txBody>
        </p:sp>
      </p:grpSp>
      <p:pic>
        <p:nvPicPr>
          <p:cNvPr id="1741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3550" y="1709738"/>
            <a:ext cx="3968750" cy="438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6" name="TextBox 14"/>
          <p:cNvSpPr txBox="1">
            <a:spLocks noChangeArrowheads="1"/>
          </p:cNvSpPr>
          <p:nvPr/>
        </p:nvSpPr>
        <p:spPr bwMode="auto">
          <a:xfrm>
            <a:off x="395288" y="6073775"/>
            <a:ext cx="4248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i="1">
                <a:latin typeface="Calibri" pitchFamily="34" charset="0"/>
              </a:rPr>
              <a:t>«Ядро»:</a:t>
            </a:r>
            <a:r>
              <a:rPr lang="ru-RU" sz="1200">
                <a:latin typeface="Calibri" pitchFamily="34" charset="0"/>
              </a:rPr>
              <a:t> Германия, Франция, Бельгия, Голландия, Австрия</a:t>
            </a:r>
            <a:br>
              <a:rPr lang="ru-RU" sz="1200">
                <a:latin typeface="Calibri" pitchFamily="34" charset="0"/>
              </a:rPr>
            </a:br>
            <a:r>
              <a:rPr lang="ru-RU" sz="1200" i="1">
                <a:latin typeface="Calibri" pitchFamily="34" charset="0"/>
              </a:rPr>
              <a:t>«Южная Европа»:</a:t>
            </a:r>
            <a:r>
              <a:rPr lang="ru-RU" sz="1200">
                <a:latin typeface="Calibri" pitchFamily="34" charset="0"/>
              </a:rPr>
              <a:t> Италия, Испания, Португалия, Греция, Кипр</a:t>
            </a:r>
            <a:endParaRPr lang="ru-RU" sz="1200" i="1">
              <a:latin typeface="Calibri" pitchFamily="34" charset="0"/>
            </a:endParaRPr>
          </a:p>
        </p:txBody>
      </p:sp>
      <p:pic>
        <p:nvPicPr>
          <p:cNvPr id="17417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9163" y="1709738"/>
            <a:ext cx="3975100" cy="436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288" y="-44450"/>
            <a:ext cx="7561262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cap="small" dirty="0">
                <a:latin typeface="Candara" pitchFamily="34" charset="0"/>
              </a:rPr>
              <a:t>Динамика фондовых рынков в ЕС отражает относительную устойчивость потребления в кризис</a:t>
            </a:r>
            <a:endParaRPr lang="ru-RU" sz="2600" b="1" cap="small" dirty="0">
              <a:latin typeface="Candara" pitchFamily="34" charset="0"/>
            </a:endParaRPr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243888" y="6524625"/>
            <a:ext cx="503237" cy="341313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>
                <a:solidFill>
                  <a:schemeClr val="tx1"/>
                </a:solidFill>
                <a:latin typeface="Candara" pitchFamily="34" charset="0"/>
              </a:rPr>
              <a:t> -</a:t>
            </a:r>
            <a:fld id="{07C838B3-8C59-408A-B6FD-92B2517C275C}" type="slidenum">
              <a:rPr lang="ru-RU" sz="1400" b="1">
                <a:solidFill>
                  <a:schemeClr val="tx1"/>
                </a:solidFill>
                <a:latin typeface="Candar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r>
              <a:rPr lang="ru-RU" sz="1400" b="1">
                <a:solidFill>
                  <a:schemeClr val="tx1"/>
                </a:solidFill>
                <a:latin typeface="Candara" pitchFamily="34" charset="0"/>
              </a:rPr>
              <a:t>-</a:t>
            </a:r>
          </a:p>
        </p:txBody>
      </p:sp>
      <p:sp>
        <p:nvSpPr>
          <p:cNvPr id="5" name="Прямоугольник 4"/>
          <p:cNvSpPr/>
          <p:nvPr/>
        </p:nvSpPr>
        <p:spPr>
          <a:xfrm rot="16200000">
            <a:off x="-3368675" y="3325812"/>
            <a:ext cx="6905625" cy="196851"/>
          </a:xfrm>
          <a:prstGeom prst="rect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small" spc="100" dirty="0"/>
              <a:t>ЕВРОПА</a:t>
            </a:r>
            <a:endParaRPr lang="ru-RU" b="1" cap="small" spc="100" dirty="0"/>
          </a:p>
        </p:txBody>
      </p:sp>
      <p:sp>
        <p:nvSpPr>
          <p:cNvPr id="18437" name="TextBox 7"/>
          <p:cNvSpPr txBox="1">
            <a:spLocks noChangeArrowheads="1"/>
          </p:cNvSpPr>
          <p:nvPr/>
        </p:nvSpPr>
        <p:spPr bwMode="auto">
          <a:xfrm>
            <a:off x="395288" y="6569075"/>
            <a:ext cx="79930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i="1">
                <a:latin typeface="Calibri" pitchFamily="34" charset="0"/>
              </a:rPr>
              <a:t>Источник</a:t>
            </a:r>
            <a:r>
              <a:rPr lang="en-US" sz="1200" i="1">
                <a:latin typeface="Calibri" pitchFamily="34" charset="0"/>
              </a:rPr>
              <a:t>:</a:t>
            </a:r>
            <a:r>
              <a:rPr lang="ru-RU" sz="1200" i="1">
                <a:latin typeface="Calibri" pitchFamily="34" charset="0"/>
              </a:rPr>
              <a:t> Евростат (потребление и инвестиции), </a:t>
            </a:r>
            <a:r>
              <a:rPr lang="en-US" sz="1200" i="1">
                <a:latin typeface="Calibri" pitchFamily="34" charset="0"/>
              </a:rPr>
              <a:t>Thomson Reuters </a:t>
            </a:r>
            <a:r>
              <a:rPr lang="ru-RU" sz="1200" i="1">
                <a:latin typeface="Calibri" pitchFamily="34" charset="0"/>
              </a:rPr>
              <a:t>(индексы рынка акций) </a:t>
            </a:r>
          </a:p>
        </p:txBody>
      </p:sp>
      <p:grpSp>
        <p:nvGrpSpPr>
          <p:cNvPr id="18438" name="Группа 2"/>
          <p:cNvGrpSpPr>
            <a:grpSpLocks/>
          </p:cNvGrpSpPr>
          <p:nvPr/>
        </p:nvGrpSpPr>
        <p:grpSpPr bwMode="auto">
          <a:xfrm>
            <a:off x="395288" y="1027113"/>
            <a:ext cx="8353425" cy="5138737"/>
            <a:chOff x="395536" y="943402"/>
            <a:chExt cx="8352928" cy="5138783"/>
          </a:xfrm>
        </p:grpSpPr>
        <p:grpSp>
          <p:nvGrpSpPr>
            <p:cNvPr id="18439" name="Группа 11"/>
            <p:cNvGrpSpPr>
              <a:grpSpLocks/>
            </p:cNvGrpSpPr>
            <p:nvPr/>
          </p:nvGrpSpPr>
          <p:grpSpPr bwMode="auto">
            <a:xfrm>
              <a:off x="395536" y="943402"/>
              <a:ext cx="8352928" cy="656858"/>
              <a:chOff x="395536" y="887840"/>
              <a:chExt cx="8352928" cy="656858"/>
            </a:xfrm>
          </p:grpSpPr>
          <p:sp>
            <p:nvSpPr>
              <p:cNvPr id="18442" name="TextBox 5"/>
              <p:cNvSpPr>
                <a:spLocks noChangeArrowheads="1"/>
              </p:cNvSpPr>
              <p:nvPr/>
            </p:nvSpPr>
            <p:spPr bwMode="auto">
              <a:xfrm>
                <a:off x="395536" y="897712"/>
                <a:ext cx="4104456" cy="646986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Потребление семей и инвестиции в основной капитал в странах ЕС, 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I 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кв. 2012 </a:t>
                </a:r>
              </a:p>
            </p:txBody>
          </p:sp>
          <p:sp>
            <p:nvSpPr>
              <p:cNvPr id="18443" name="TextBox 10"/>
              <p:cNvSpPr>
                <a:spLocks noChangeArrowheads="1"/>
              </p:cNvSpPr>
              <p:nvPr/>
            </p:nvSpPr>
            <p:spPr bwMode="auto">
              <a:xfrm>
                <a:off x="4644008" y="887840"/>
                <a:ext cx="4104456" cy="646986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Отраслевые индексы рынка акций в Европе; июнь 2012 к августу 2008 в %</a:t>
                </a:r>
              </a:p>
            </p:txBody>
          </p:sp>
        </p:grpSp>
        <p:pic>
          <p:nvPicPr>
            <p:cNvPr id="18440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718211" y="1710210"/>
              <a:ext cx="3956050" cy="43635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1" name="Picture 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66564" y="1710210"/>
              <a:ext cx="3962400" cy="4371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288" y="-44450"/>
            <a:ext cx="7561262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cap="small" dirty="0">
                <a:latin typeface="Candara" pitchFamily="34" charset="0"/>
              </a:rPr>
              <a:t>Негативные для банков сценарии развития кризиса в Европе могут реализоваться в любой момент</a:t>
            </a:r>
            <a:endParaRPr lang="ru-RU" sz="2600" b="1" cap="small" dirty="0">
              <a:latin typeface="Candara" pitchFamily="34" charset="0"/>
            </a:endParaRPr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243888" y="6524625"/>
            <a:ext cx="503237" cy="341313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>
                <a:solidFill>
                  <a:schemeClr val="tx1"/>
                </a:solidFill>
                <a:latin typeface="Candara" pitchFamily="34" charset="0"/>
              </a:rPr>
              <a:t> -</a:t>
            </a:r>
            <a:fld id="{8340FC75-6ADC-46AF-AAB9-B00B6FDB5834}" type="slidenum">
              <a:rPr lang="ru-RU" sz="1400" b="1">
                <a:solidFill>
                  <a:schemeClr val="tx1"/>
                </a:solidFill>
                <a:latin typeface="Candar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r>
              <a:rPr lang="ru-RU" sz="1400" b="1">
                <a:solidFill>
                  <a:schemeClr val="tx1"/>
                </a:solidFill>
                <a:latin typeface="Candara" pitchFamily="34" charset="0"/>
              </a:rPr>
              <a:t>-</a:t>
            </a:r>
          </a:p>
        </p:txBody>
      </p:sp>
      <p:sp>
        <p:nvSpPr>
          <p:cNvPr id="5" name="Прямоугольник 4"/>
          <p:cNvSpPr/>
          <p:nvPr/>
        </p:nvSpPr>
        <p:spPr>
          <a:xfrm rot="16200000">
            <a:off x="-3368675" y="3325812"/>
            <a:ext cx="6905625" cy="196851"/>
          </a:xfrm>
          <a:prstGeom prst="rect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small" spc="100" dirty="0"/>
              <a:t>ЕВРОПА</a:t>
            </a:r>
            <a:endParaRPr lang="ru-RU" b="1" cap="small" spc="100" dirty="0"/>
          </a:p>
        </p:txBody>
      </p:sp>
      <p:sp>
        <p:nvSpPr>
          <p:cNvPr id="19461" name="TextBox 7"/>
          <p:cNvSpPr txBox="1">
            <a:spLocks noChangeArrowheads="1"/>
          </p:cNvSpPr>
          <p:nvPr/>
        </p:nvSpPr>
        <p:spPr bwMode="auto">
          <a:xfrm>
            <a:off x="395288" y="6569075"/>
            <a:ext cx="79930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i="1">
                <a:latin typeface="Calibri" pitchFamily="34" charset="0"/>
              </a:rPr>
              <a:t>Источник</a:t>
            </a:r>
            <a:r>
              <a:rPr lang="en-US" sz="1200" i="1">
                <a:latin typeface="Calibri" pitchFamily="34" charset="0"/>
              </a:rPr>
              <a:t>:</a:t>
            </a:r>
            <a:r>
              <a:rPr lang="ru-RU" sz="1200" i="1">
                <a:latin typeface="Calibri" pitchFamily="34" charset="0"/>
              </a:rPr>
              <a:t> </a:t>
            </a:r>
            <a:r>
              <a:rPr lang="en-US" sz="1200" i="1">
                <a:latin typeface="Calibri" pitchFamily="34" charset="0"/>
              </a:rPr>
              <a:t>Thomson Reuters Datastream (</a:t>
            </a:r>
            <a:r>
              <a:rPr lang="ru-RU" sz="1200" i="1">
                <a:latin typeface="Calibri" pitchFamily="34" charset="0"/>
              </a:rPr>
              <a:t>ставки), </a:t>
            </a:r>
            <a:r>
              <a:rPr lang="en-US" sz="1200" i="1">
                <a:latin typeface="Calibri" pitchFamily="34" charset="0"/>
              </a:rPr>
              <a:t>BIS (exposure</a:t>
            </a:r>
            <a:r>
              <a:rPr lang="ru-RU" sz="1200" i="1">
                <a:latin typeface="Calibri" pitchFamily="34" charset="0"/>
              </a:rPr>
              <a:t>)</a:t>
            </a:r>
            <a:r>
              <a:rPr lang="en-US" sz="1200" i="1">
                <a:latin typeface="Calibri" pitchFamily="34" charset="0"/>
              </a:rPr>
              <a:t> </a:t>
            </a:r>
            <a:endParaRPr lang="ru-RU" sz="1200" i="1">
              <a:latin typeface="Calibri" pitchFamily="34" charset="0"/>
            </a:endParaRPr>
          </a:p>
        </p:txBody>
      </p:sp>
      <p:grpSp>
        <p:nvGrpSpPr>
          <p:cNvPr id="19462" name="Группа 2"/>
          <p:cNvGrpSpPr>
            <a:grpSpLocks/>
          </p:cNvGrpSpPr>
          <p:nvPr/>
        </p:nvGrpSpPr>
        <p:grpSpPr bwMode="auto">
          <a:xfrm>
            <a:off x="395288" y="1049338"/>
            <a:ext cx="8353425" cy="5116512"/>
            <a:chOff x="395536" y="1049318"/>
            <a:chExt cx="8352928" cy="5115986"/>
          </a:xfrm>
        </p:grpSpPr>
        <p:grpSp>
          <p:nvGrpSpPr>
            <p:cNvPr id="19463" name="Группа 11"/>
            <p:cNvGrpSpPr>
              <a:grpSpLocks/>
            </p:cNvGrpSpPr>
            <p:nvPr/>
          </p:nvGrpSpPr>
          <p:grpSpPr bwMode="auto">
            <a:xfrm>
              <a:off x="395536" y="1049318"/>
              <a:ext cx="8352928" cy="656858"/>
              <a:chOff x="395536" y="887840"/>
              <a:chExt cx="8352928" cy="656858"/>
            </a:xfrm>
          </p:grpSpPr>
          <p:sp>
            <p:nvSpPr>
              <p:cNvPr id="19466" name="TextBox 5"/>
              <p:cNvSpPr>
                <a:spLocks noChangeArrowheads="1"/>
              </p:cNvSpPr>
              <p:nvPr/>
            </p:nvSpPr>
            <p:spPr bwMode="auto">
              <a:xfrm>
                <a:off x="395536" y="897712"/>
                <a:ext cx="4104456" cy="646986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Доходность по 10-летн. гособлигациям Италии и Испании, фев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’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10 – июн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’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12, % </a:t>
                </a:r>
              </a:p>
            </p:txBody>
          </p:sp>
          <p:sp>
            <p:nvSpPr>
              <p:cNvPr id="19467" name="TextBox 10"/>
              <p:cNvSpPr>
                <a:spLocks noChangeArrowheads="1"/>
              </p:cNvSpPr>
              <p:nvPr/>
            </p:nvSpPr>
            <p:spPr bwMode="auto">
              <a:xfrm>
                <a:off x="4644008" y="887840"/>
                <a:ext cx="4104456" cy="646986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Exposure 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банковских систем на обяз-ва стран 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GIPS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, млрд. долл., 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IV 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кв. 2011 </a:t>
                </a:r>
              </a:p>
            </p:txBody>
          </p:sp>
        </p:grpSp>
        <p:pic>
          <p:nvPicPr>
            <p:cNvPr id="19464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705511" y="1788567"/>
              <a:ext cx="3981450" cy="4376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5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53864" y="1788567"/>
              <a:ext cx="3987800" cy="4376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288" y="-44450"/>
            <a:ext cx="7561262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cap="small" dirty="0">
                <a:latin typeface="Candara" pitchFamily="34" charset="0"/>
              </a:rPr>
              <a:t>Выход из еврозоны, даже в случае Греции, далеко не гарантирует стабильное восстановление экономики</a:t>
            </a:r>
            <a:endParaRPr lang="ru-RU" sz="2600" b="1" cap="small" dirty="0">
              <a:latin typeface="Candara" pitchFamily="34" charset="0"/>
            </a:endParaRPr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243888" y="6524625"/>
            <a:ext cx="503237" cy="341313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>
                <a:solidFill>
                  <a:schemeClr val="tx1"/>
                </a:solidFill>
                <a:latin typeface="Candara" pitchFamily="34" charset="0"/>
              </a:rPr>
              <a:t> -</a:t>
            </a:r>
            <a:fld id="{8FC1349C-6909-4B66-BC1E-2158A2FE7301}" type="slidenum">
              <a:rPr lang="ru-RU" sz="1400" b="1">
                <a:solidFill>
                  <a:schemeClr val="tx1"/>
                </a:solidFill>
                <a:latin typeface="Candar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r>
              <a:rPr lang="ru-RU" sz="1400" b="1">
                <a:solidFill>
                  <a:schemeClr val="tx1"/>
                </a:solidFill>
                <a:latin typeface="Candara" pitchFamily="34" charset="0"/>
              </a:rPr>
              <a:t>-</a:t>
            </a:r>
          </a:p>
        </p:txBody>
      </p:sp>
      <p:sp>
        <p:nvSpPr>
          <p:cNvPr id="5" name="Прямоугольник 4"/>
          <p:cNvSpPr/>
          <p:nvPr/>
        </p:nvSpPr>
        <p:spPr>
          <a:xfrm rot="16200000">
            <a:off x="-3368675" y="3325812"/>
            <a:ext cx="6905625" cy="196851"/>
          </a:xfrm>
          <a:prstGeom prst="rect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small" spc="100" dirty="0"/>
              <a:t>ЕВРОПА</a:t>
            </a:r>
            <a:endParaRPr lang="ru-RU" b="1" cap="small" spc="100" dirty="0"/>
          </a:p>
        </p:txBody>
      </p:sp>
      <p:sp>
        <p:nvSpPr>
          <p:cNvPr id="20485" name="TextBox 7"/>
          <p:cNvSpPr txBox="1">
            <a:spLocks noChangeArrowheads="1"/>
          </p:cNvSpPr>
          <p:nvPr/>
        </p:nvSpPr>
        <p:spPr bwMode="auto">
          <a:xfrm>
            <a:off x="395288" y="6569075"/>
            <a:ext cx="79930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i="1">
                <a:latin typeface="Calibri" pitchFamily="34" charset="0"/>
              </a:rPr>
              <a:t>Источник</a:t>
            </a:r>
            <a:r>
              <a:rPr lang="en-US" sz="1200" i="1">
                <a:latin typeface="Calibri" pitchFamily="34" charset="0"/>
              </a:rPr>
              <a:t>:</a:t>
            </a:r>
            <a:r>
              <a:rPr lang="ru-RU" sz="1200" i="1">
                <a:latin typeface="Calibri" pitchFamily="34" charset="0"/>
              </a:rPr>
              <a:t> </a:t>
            </a:r>
            <a:r>
              <a:rPr lang="en-US" sz="1200" i="1">
                <a:latin typeface="Calibri" pitchFamily="34" charset="0"/>
              </a:rPr>
              <a:t>Oxford Economics (</a:t>
            </a:r>
            <a:r>
              <a:rPr lang="ru-RU" sz="1200" i="1">
                <a:latin typeface="Calibri" pitchFamily="34" charset="0"/>
              </a:rPr>
              <a:t>прогноз ВВП Греции), нац. статорганы (ВВП), </a:t>
            </a:r>
            <a:r>
              <a:rPr lang="en-US" sz="1200" i="1">
                <a:latin typeface="Calibri" pitchFamily="34" charset="0"/>
              </a:rPr>
              <a:t>UN </a:t>
            </a:r>
            <a:r>
              <a:rPr lang="ru-RU" sz="1200" i="1">
                <a:latin typeface="Calibri" pitchFamily="34" charset="0"/>
              </a:rPr>
              <a:t>(экспорт) </a:t>
            </a:r>
            <a:r>
              <a:rPr lang="en-US" sz="1200" i="1">
                <a:latin typeface="Calibri" pitchFamily="34" charset="0"/>
              </a:rPr>
              <a:t>//</a:t>
            </a:r>
            <a:r>
              <a:rPr lang="ru-RU" sz="1200" i="1">
                <a:latin typeface="Calibri" pitchFamily="34" charset="0"/>
              </a:rPr>
              <a:t> </a:t>
            </a:r>
            <a:r>
              <a:rPr lang="en-US" sz="1200" i="1">
                <a:latin typeface="Calibri" pitchFamily="34" charset="0"/>
              </a:rPr>
              <a:t>TR Datastream</a:t>
            </a:r>
            <a:r>
              <a:rPr lang="ru-RU" sz="1200" i="1">
                <a:latin typeface="Calibri" pitchFamily="34" charset="0"/>
              </a:rPr>
              <a:t> </a:t>
            </a:r>
            <a:r>
              <a:rPr lang="en-US" sz="1200" i="1">
                <a:latin typeface="Calibri" pitchFamily="34" charset="0"/>
              </a:rPr>
              <a:t> </a:t>
            </a:r>
            <a:endParaRPr lang="ru-RU" sz="1200" i="1">
              <a:latin typeface="Calibri" pitchFamily="34" charset="0"/>
            </a:endParaRPr>
          </a:p>
        </p:txBody>
      </p:sp>
      <p:grpSp>
        <p:nvGrpSpPr>
          <p:cNvPr id="20486" name="Группа 11"/>
          <p:cNvGrpSpPr>
            <a:grpSpLocks/>
          </p:cNvGrpSpPr>
          <p:nvPr/>
        </p:nvGrpSpPr>
        <p:grpSpPr bwMode="auto">
          <a:xfrm>
            <a:off x="395288" y="936625"/>
            <a:ext cx="8353425" cy="657225"/>
            <a:chOff x="395536" y="887840"/>
            <a:chExt cx="8352928" cy="656858"/>
          </a:xfrm>
        </p:grpSpPr>
        <p:sp>
          <p:nvSpPr>
            <p:cNvPr id="20540" name="TextBox 5"/>
            <p:cNvSpPr>
              <a:spLocks noChangeArrowheads="1"/>
            </p:cNvSpPr>
            <p:nvPr/>
          </p:nvSpPr>
          <p:spPr bwMode="auto">
            <a:xfrm>
              <a:off x="395536" y="897712"/>
              <a:ext cx="4104456" cy="646986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600" b="1">
                  <a:solidFill>
                    <a:schemeClr val="bg1"/>
                  </a:solidFill>
                  <a:latin typeface="Corbel" pitchFamily="34" charset="0"/>
                </a:rPr>
                <a:t>Реальный ВВП Греции и Аргентины во время долг. кризиса, предкриз. пик = 100 </a:t>
              </a:r>
            </a:p>
          </p:txBody>
        </p:sp>
        <p:sp>
          <p:nvSpPr>
            <p:cNvPr id="20541" name="TextBox 10"/>
            <p:cNvSpPr>
              <a:spLocks noChangeArrowheads="1"/>
            </p:cNvSpPr>
            <p:nvPr/>
          </p:nvSpPr>
          <p:spPr bwMode="auto">
            <a:xfrm>
              <a:off x="4644008" y="887840"/>
              <a:ext cx="4104456" cy="646986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600" b="1">
                  <a:solidFill>
                    <a:schemeClr val="bg1"/>
                  </a:solidFill>
                  <a:latin typeface="Corbel" pitchFamily="34" charset="0"/>
                </a:rPr>
                <a:t>Доля регионов в экспорте и темп прироста их ВВП, средн. за 5 след. лет, % </a:t>
              </a:r>
            </a:p>
          </p:txBody>
        </p:sp>
      </p:grpSp>
      <p:pic>
        <p:nvPicPr>
          <p:cNvPr id="2048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0375" y="1711325"/>
            <a:ext cx="3975100" cy="441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716463" y="1711325"/>
          <a:ext cx="3959225" cy="44132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7331"/>
                <a:gridCol w="593179"/>
                <a:gridCol w="556644"/>
                <a:gridCol w="556644"/>
                <a:gridCol w="556644"/>
              </a:tblGrid>
              <a:tr h="48051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i="1" dirty="0">
                          <a:solidFill>
                            <a:schemeClr val="tx1"/>
                          </a:solidFill>
                          <a:effectLst/>
                        </a:rPr>
                        <a:t>Направления экспорта</a:t>
                      </a:r>
                      <a:endParaRPr lang="ru-RU" sz="1300" b="0" i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Аргентина, 2001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solidFill>
                            <a:schemeClr val="tx1"/>
                          </a:solidFill>
                          <a:effectLst/>
                        </a:rPr>
                        <a:t>Греция,</a:t>
                      </a:r>
                      <a:br>
                        <a:rPr lang="ru-RU" sz="1300" b="1" dirty="0" smtClean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300" b="1" dirty="0" smtClean="0">
                          <a:solidFill>
                            <a:schemeClr val="tx1"/>
                          </a:solidFill>
                          <a:effectLst/>
                        </a:rPr>
                        <a:t>2011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80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solidFill>
                            <a:schemeClr val="tx1"/>
                          </a:solidFill>
                          <a:effectLst/>
                        </a:rPr>
                        <a:t>% в эксп.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solidFill>
                            <a:schemeClr val="tx1"/>
                          </a:solidFill>
                          <a:effectLst/>
                        </a:rPr>
                        <a:t>Рост ВВП, %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solidFill>
                            <a:schemeClr val="tx1"/>
                          </a:solidFill>
                          <a:effectLst/>
                        </a:rPr>
                        <a:t>% в эксп.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solidFill>
                            <a:schemeClr val="tx1"/>
                          </a:solidFill>
                          <a:effectLst/>
                        </a:rPr>
                        <a:t>Рост ВВП, %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05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</a:rPr>
                        <a:t>Африка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</a:rPr>
                        <a:t>и БВ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8,8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5,5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10,0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4,7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05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 smtClean="0">
                          <a:solidFill>
                            <a:schemeClr val="tx1"/>
                          </a:solidFill>
                          <a:effectLst/>
                        </a:rPr>
                        <a:t>АТР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14,5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6,3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5,4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5,7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05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</a:rPr>
                        <a:t>Австралия и Океания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0,3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2,5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0,5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3,0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05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</a:rPr>
                        <a:t>Европа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18,7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3,2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70,9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1,7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05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</a:rPr>
                        <a:t>Латинская Америка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44,4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2,4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0,9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3,9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05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</a:rPr>
                        <a:t>Северная Америка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11,7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2,7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5,8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2,3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05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solidFill>
                            <a:schemeClr val="tx1"/>
                          </a:solidFill>
                          <a:effectLst/>
                        </a:rPr>
                        <a:t>Прочие страны</a:t>
                      </a:r>
                      <a:endParaRPr lang="ru-RU" sz="13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solidFill>
                            <a:schemeClr val="tx1"/>
                          </a:solidFill>
                          <a:effectLst/>
                        </a:rPr>
                        <a:t>1,6</a:t>
                      </a:r>
                      <a:endParaRPr lang="ru-RU" sz="13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4,0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6,4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</a:rPr>
                        <a:t>3,8</a:t>
                      </a:r>
                      <a:endParaRPr lang="ru-RU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005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solidFill>
                            <a:schemeClr val="tx1"/>
                          </a:solidFill>
                          <a:effectLst/>
                        </a:rPr>
                        <a:t>Взвеш. прирост </a:t>
                      </a: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ВВП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</a:rPr>
                        <a:t>,4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</a:rPr>
                        <a:t>2,2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539" name="TextBox 16"/>
          <p:cNvSpPr txBox="1">
            <a:spLocks noChangeArrowheads="1"/>
          </p:cNvSpPr>
          <p:nvPr/>
        </p:nvSpPr>
        <p:spPr bwMode="auto">
          <a:xfrm>
            <a:off x="390525" y="6189663"/>
            <a:ext cx="8351838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 i="1">
                <a:solidFill>
                  <a:schemeClr val="accent2"/>
                </a:solidFill>
                <a:latin typeface="Calibri" pitchFamily="34" charset="0"/>
              </a:rPr>
              <a:t>См. РЭА </a:t>
            </a:r>
            <a:r>
              <a:rPr lang="en-US" sz="1400" b="1" i="1">
                <a:solidFill>
                  <a:schemeClr val="accent2"/>
                </a:solidFill>
                <a:latin typeface="Calibri" pitchFamily="34" charset="0"/>
              </a:rPr>
              <a:t>Weekly </a:t>
            </a:r>
            <a:r>
              <a:rPr lang="ru-RU" sz="1400" b="1" i="1">
                <a:solidFill>
                  <a:schemeClr val="accent2"/>
                </a:solidFill>
                <a:latin typeface="Calibri" pitchFamily="34" charset="0"/>
              </a:rPr>
              <a:t>от 22 июня 2012 г.: </a:t>
            </a:r>
            <a:r>
              <a:rPr lang="en-US" sz="1400" b="1">
                <a:solidFill>
                  <a:schemeClr val="accent2"/>
                </a:solidFill>
                <a:latin typeface="Calibri" pitchFamily="34" charset="0"/>
                <a:hlinkClick r:id="rId4"/>
              </a:rPr>
              <a:t>http://www.rosenergo.gov.ru/activity/analitics/weekly.php</a:t>
            </a:r>
            <a:endParaRPr lang="ru-RU" sz="1400" b="1" i="1">
              <a:solidFill>
                <a:schemeClr val="accent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288" y="-44450"/>
            <a:ext cx="7561262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cap="small" dirty="0">
                <a:latin typeface="Candara" pitchFamily="34" charset="0"/>
              </a:rPr>
              <a:t>Позитивные ожидания в отношении США связаны с рынком жилья и «дешевыми дефицитами»</a:t>
            </a:r>
            <a:endParaRPr lang="ru-RU" sz="2600" b="1" cap="small" dirty="0">
              <a:latin typeface="Candara" pitchFamily="34" charset="0"/>
            </a:endParaRPr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243888" y="6524625"/>
            <a:ext cx="503237" cy="341313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>
                <a:solidFill>
                  <a:schemeClr val="tx1"/>
                </a:solidFill>
                <a:latin typeface="Candara" pitchFamily="34" charset="0"/>
              </a:rPr>
              <a:t> -</a:t>
            </a:r>
            <a:fld id="{2F6DF4D1-B3CD-44DB-88BC-02BDEA066D67}" type="slidenum">
              <a:rPr lang="ru-RU" sz="1400" b="1">
                <a:solidFill>
                  <a:schemeClr val="tx1"/>
                </a:solidFill>
                <a:latin typeface="Candar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r>
              <a:rPr lang="ru-RU" sz="1400" b="1">
                <a:solidFill>
                  <a:schemeClr val="tx1"/>
                </a:solidFill>
                <a:latin typeface="Candara" pitchFamily="34" charset="0"/>
              </a:rPr>
              <a:t>-</a:t>
            </a:r>
          </a:p>
        </p:txBody>
      </p:sp>
      <p:sp>
        <p:nvSpPr>
          <p:cNvPr id="5" name="Прямоугольник 4"/>
          <p:cNvSpPr/>
          <p:nvPr/>
        </p:nvSpPr>
        <p:spPr>
          <a:xfrm rot="16200000">
            <a:off x="-3368675" y="3325812"/>
            <a:ext cx="6905625" cy="19685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small" spc="100" dirty="0"/>
              <a:t>США</a:t>
            </a:r>
            <a:endParaRPr lang="ru-RU" b="1" cap="small" spc="100" dirty="0"/>
          </a:p>
        </p:txBody>
      </p:sp>
      <p:sp>
        <p:nvSpPr>
          <p:cNvPr id="21509" name="TextBox 7"/>
          <p:cNvSpPr txBox="1">
            <a:spLocks noChangeArrowheads="1"/>
          </p:cNvSpPr>
          <p:nvPr/>
        </p:nvSpPr>
        <p:spPr bwMode="auto">
          <a:xfrm>
            <a:off x="395288" y="6569075"/>
            <a:ext cx="79930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i="1">
                <a:latin typeface="Calibri" pitchFamily="34" charset="0"/>
              </a:rPr>
              <a:t>Источник</a:t>
            </a:r>
            <a:r>
              <a:rPr lang="en-US" sz="1200" i="1">
                <a:latin typeface="Calibri" pitchFamily="34" charset="0"/>
              </a:rPr>
              <a:t>:</a:t>
            </a:r>
            <a:r>
              <a:rPr lang="ru-RU" sz="1200" i="1">
                <a:latin typeface="Calibri" pitchFamily="34" charset="0"/>
              </a:rPr>
              <a:t> </a:t>
            </a:r>
            <a:r>
              <a:rPr lang="en-US" sz="1200" i="1">
                <a:latin typeface="Calibri" pitchFamily="34" charset="0"/>
              </a:rPr>
              <a:t>FRED (</a:t>
            </a:r>
            <a:r>
              <a:rPr lang="ru-RU" sz="1200" i="1">
                <a:latin typeface="Calibri" pitchFamily="34" charset="0"/>
              </a:rPr>
              <a:t>рынок жилья), </a:t>
            </a:r>
            <a:r>
              <a:rPr lang="en-US" sz="1200" i="1">
                <a:latin typeface="Calibri" pitchFamily="34" charset="0"/>
              </a:rPr>
              <a:t>US Treasury </a:t>
            </a:r>
            <a:r>
              <a:rPr lang="ru-RU" sz="1200" i="1">
                <a:latin typeface="Calibri" pitchFamily="34" charset="0"/>
              </a:rPr>
              <a:t>(ставки по гособлигациям)</a:t>
            </a:r>
          </a:p>
        </p:txBody>
      </p:sp>
      <p:grpSp>
        <p:nvGrpSpPr>
          <p:cNvPr id="21510" name="Группа 6"/>
          <p:cNvGrpSpPr>
            <a:grpSpLocks/>
          </p:cNvGrpSpPr>
          <p:nvPr/>
        </p:nvGrpSpPr>
        <p:grpSpPr bwMode="auto">
          <a:xfrm>
            <a:off x="395288" y="1049338"/>
            <a:ext cx="8353425" cy="5130800"/>
            <a:chOff x="395536" y="1049318"/>
            <a:chExt cx="8352928" cy="5130844"/>
          </a:xfrm>
        </p:grpSpPr>
        <p:grpSp>
          <p:nvGrpSpPr>
            <p:cNvPr id="21513" name="Группа 11"/>
            <p:cNvGrpSpPr>
              <a:grpSpLocks/>
            </p:cNvGrpSpPr>
            <p:nvPr/>
          </p:nvGrpSpPr>
          <p:grpSpPr bwMode="auto">
            <a:xfrm>
              <a:off x="395536" y="1049318"/>
              <a:ext cx="8352928" cy="656858"/>
              <a:chOff x="395536" y="887840"/>
              <a:chExt cx="8352928" cy="656858"/>
            </a:xfrm>
          </p:grpSpPr>
          <p:sp>
            <p:nvSpPr>
              <p:cNvPr id="21515" name="TextBox 5"/>
              <p:cNvSpPr>
                <a:spLocks noChangeArrowheads="1"/>
              </p:cNvSpPr>
              <p:nvPr/>
            </p:nvSpPr>
            <p:spPr bwMode="auto">
              <a:xfrm>
                <a:off x="395536" y="897712"/>
                <a:ext cx="4104456" cy="646986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Запас домов (мес. продаж) и начатое стр-во (млн. шт. в год выраж.), янв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’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00 – май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’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12 </a:t>
                </a:r>
              </a:p>
            </p:txBody>
          </p:sp>
          <p:sp>
            <p:nvSpPr>
              <p:cNvPr id="21516" name="TextBox 10"/>
              <p:cNvSpPr>
                <a:spLocks noChangeArrowheads="1"/>
              </p:cNvSpPr>
              <p:nvPr/>
            </p:nvSpPr>
            <p:spPr bwMode="auto">
              <a:xfrm>
                <a:off x="4644008" y="887840"/>
                <a:ext cx="4104456" cy="646986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Номин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.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 и реальн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.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 ставки по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 5Y UST 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и 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breakeven inflation, %, 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янв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’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06 – июн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’12</a:t>
                </a:r>
                <a:endParaRPr lang="ru-RU" sz="1600" b="1">
                  <a:solidFill>
                    <a:schemeClr val="bg1"/>
                  </a:solidFill>
                  <a:latin typeface="Corbel" pitchFamily="34" charset="0"/>
                </a:endParaRPr>
              </a:p>
            </p:txBody>
          </p:sp>
        </p:grpSp>
        <p:pic>
          <p:nvPicPr>
            <p:cNvPr id="21514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46398" y="1797075"/>
              <a:ext cx="3981450" cy="4383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1511" name="TextBox 15"/>
          <p:cNvSpPr txBox="1">
            <a:spLocks noChangeArrowheads="1"/>
          </p:cNvSpPr>
          <p:nvPr/>
        </p:nvSpPr>
        <p:spPr bwMode="auto">
          <a:xfrm>
            <a:off x="390525" y="6189663"/>
            <a:ext cx="8351838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 i="1">
                <a:solidFill>
                  <a:schemeClr val="accent2"/>
                </a:solidFill>
                <a:latin typeface="Calibri" pitchFamily="34" charset="0"/>
              </a:rPr>
              <a:t>См. РЭА </a:t>
            </a:r>
            <a:r>
              <a:rPr lang="en-US" sz="1400" b="1" i="1">
                <a:solidFill>
                  <a:schemeClr val="accent2"/>
                </a:solidFill>
                <a:latin typeface="Calibri" pitchFamily="34" charset="0"/>
              </a:rPr>
              <a:t>Quarterly </a:t>
            </a:r>
            <a:r>
              <a:rPr lang="ru-RU" sz="1400" b="1" i="1">
                <a:solidFill>
                  <a:schemeClr val="accent2"/>
                </a:solidFill>
                <a:latin typeface="Calibri" pitchFamily="34" charset="0"/>
              </a:rPr>
              <a:t>от </a:t>
            </a:r>
            <a:r>
              <a:rPr lang="en-US" sz="1400" b="1" i="1">
                <a:solidFill>
                  <a:schemeClr val="accent2"/>
                </a:solidFill>
                <a:latin typeface="Calibri" pitchFamily="34" charset="0"/>
              </a:rPr>
              <a:t>II </a:t>
            </a:r>
            <a:r>
              <a:rPr lang="ru-RU" sz="1400" b="1" i="1">
                <a:solidFill>
                  <a:schemeClr val="accent2"/>
                </a:solidFill>
                <a:latin typeface="Calibri" pitchFamily="34" charset="0"/>
              </a:rPr>
              <a:t>кв. 2012 г.: </a:t>
            </a:r>
            <a:r>
              <a:rPr lang="en-US" sz="1400" b="1">
                <a:latin typeface="Calibri" pitchFamily="34" charset="0"/>
                <a:hlinkClick r:id="rId4"/>
              </a:rPr>
              <a:t>http://www.rosenergo.gov.ru/activity/analitics/quarterly.php</a:t>
            </a:r>
            <a:endParaRPr lang="ru-RU" sz="1400" b="1" i="1">
              <a:solidFill>
                <a:schemeClr val="accent2"/>
              </a:solidFill>
              <a:latin typeface="Calibri" pitchFamily="34" charset="0"/>
            </a:endParaRPr>
          </a:p>
        </p:txBody>
      </p:sp>
      <p:pic>
        <p:nvPicPr>
          <p:cNvPr id="21512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4875" y="1806575"/>
            <a:ext cx="3962400" cy="438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288" y="-44450"/>
            <a:ext cx="7632700" cy="892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cap="small" dirty="0">
                <a:latin typeface="Candara" pitchFamily="34" charset="0"/>
              </a:rPr>
              <a:t>Оживление рынка жилья поможет компенсировать замедление роста инвестиций в оборудование</a:t>
            </a:r>
            <a:endParaRPr lang="ru-RU" sz="2600" b="1" cap="small" dirty="0">
              <a:latin typeface="Candara" pitchFamily="34" charset="0"/>
            </a:endParaRPr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243888" y="6524625"/>
            <a:ext cx="503237" cy="341313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>
                <a:solidFill>
                  <a:schemeClr val="tx1"/>
                </a:solidFill>
                <a:latin typeface="Candara" pitchFamily="34" charset="0"/>
              </a:rPr>
              <a:t> -</a:t>
            </a:r>
            <a:fld id="{1D943A5C-9C1A-4FDA-B691-47B214005AF3}" type="slidenum">
              <a:rPr lang="ru-RU" sz="1400" b="1">
                <a:solidFill>
                  <a:schemeClr val="tx1"/>
                </a:solidFill>
                <a:latin typeface="Candar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r>
              <a:rPr lang="ru-RU" sz="1400" b="1">
                <a:solidFill>
                  <a:schemeClr val="tx1"/>
                </a:solidFill>
                <a:latin typeface="Candara" pitchFamily="34" charset="0"/>
              </a:rPr>
              <a:t>-</a:t>
            </a:r>
          </a:p>
        </p:txBody>
      </p:sp>
      <p:sp>
        <p:nvSpPr>
          <p:cNvPr id="5" name="Прямоугольник 4"/>
          <p:cNvSpPr/>
          <p:nvPr/>
        </p:nvSpPr>
        <p:spPr>
          <a:xfrm rot="16200000">
            <a:off x="-3368675" y="3325812"/>
            <a:ext cx="6905625" cy="19685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cap="small" spc="100" dirty="0"/>
              <a:t>США</a:t>
            </a:r>
            <a:endParaRPr lang="ru-RU" b="1" cap="small" spc="100" dirty="0"/>
          </a:p>
        </p:txBody>
      </p:sp>
      <p:sp>
        <p:nvSpPr>
          <p:cNvPr id="22533" name="TextBox 7"/>
          <p:cNvSpPr txBox="1">
            <a:spLocks noChangeArrowheads="1"/>
          </p:cNvSpPr>
          <p:nvPr/>
        </p:nvSpPr>
        <p:spPr bwMode="auto">
          <a:xfrm>
            <a:off x="395288" y="6569075"/>
            <a:ext cx="79930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 i="1">
                <a:latin typeface="Calibri" pitchFamily="34" charset="0"/>
              </a:rPr>
              <a:t>Источник</a:t>
            </a:r>
            <a:r>
              <a:rPr lang="en-US" sz="1200" i="1">
                <a:latin typeface="Calibri" pitchFamily="34" charset="0"/>
              </a:rPr>
              <a:t>:</a:t>
            </a:r>
            <a:r>
              <a:rPr lang="ru-RU" sz="1200" i="1">
                <a:latin typeface="Calibri" pitchFamily="34" charset="0"/>
              </a:rPr>
              <a:t> </a:t>
            </a:r>
            <a:r>
              <a:rPr lang="en-US" sz="1200" i="1">
                <a:latin typeface="Calibri" pitchFamily="34" charset="0"/>
              </a:rPr>
              <a:t>BEA</a:t>
            </a:r>
            <a:endParaRPr lang="ru-RU" sz="1200" i="1">
              <a:latin typeface="Calibri" pitchFamily="34" charset="0"/>
            </a:endParaRPr>
          </a:p>
        </p:txBody>
      </p:sp>
      <p:grpSp>
        <p:nvGrpSpPr>
          <p:cNvPr id="22534" name="Группа 2"/>
          <p:cNvGrpSpPr>
            <a:grpSpLocks/>
          </p:cNvGrpSpPr>
          <p:nvPr/>
        </p:nvGrpSpPr>
        <p:grpSpPr bwMode="auto">
          <a:xfrm>
            <a:off x="395288" y="1049338"/>
            <a:ext cx="8353425" cy="5187950"/>
            <a:chOff x="395536" y="1049318"/>
            <a:chExt cx="8352928" cy="5187994"/>
          </a:xfrm>
        </p:grpSpPr>
        <p:grpSp>
          <p:nvGrpSpPr>
            <p:cNvPr id="22535" name="Группа 11"/>
            <p:cNvGrpSpPr>
              <a:grpSpLocks/>
            </p:cNvGrpSpPr>
            <p:nvPr/>
          </p:nvGrpSpPr>
          <p:grpSpPr bwMode="auto">
            <a:xfrm>
              <a:off x="395536" y="1049318"/>
              <a:ext cx="8352928" cy="656858"/>
              <a:chOff x="395536" y="887840"/>
              <a:chExt cx="8352928" cy="656858"/>
            </a:xfrm>
          </p:grpSpPr>
          <p:sp>
            <p:nvSpPr>
              <p:cNvPr id="22538" name="TextBox 5"/>
              <p:cNvSpPr>
                <a:spLocks noChangeArrowheads="1"/>
              </p:cNvSpPr>
              <p:nvPr/>
            </p:nvSpPr>
            <p:spPr bwMode="auto">
              <a:xfrm>
                <a:off x="395536" y="897712"/>
                <a:ext cx="4104456" cy="646986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Инвестиции в основной капитал по напр., 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II 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кв. 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’0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8 = 100, 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I 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кв.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 ’03 – I 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кв. 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’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12</a:t>
                </a:r>
              </a:p>
            </p:txBody>
          </p:sp>
          <p:sp>
            <p:nvSpPr>
              <p:cNvPr id="22539" name="TextBox 10"/>
              <p:cNvSpPr>
                <a:spLocks noChangeArrowheads="1"/>
              </p:cNvSpPr>
              <p:nvPr/>
            </p:nvSpPr>
            <p:spPr bwMode="auto">
              <a:xfrm>
                <a:off x="4644008" y="887840"/>
                <a:ext cx="4104456" cy="646986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Вклад инвестиций в основной капитал в прирост ВВП, п.п., 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I 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кв.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 ’03 – I 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кв. </a:t>
                </a:r>
                <a:r>
                  <a:rPr lang="en-US" sz="1600" b="1">
                    <a:solidFill>
                      <a:schemeClr val="bg1"/>
                    </a:solidFill>
                    <a:latin typeface="Corbel" pitchFamily="34" charset="0"/>
                  </a:rPr>
                  <a:t>’</a:t>
                </a:r>
                <a:r>
                  <a:rPr lang="ru-RU" sz="1600" b="1">
                    <a:solidFill>
                      <a:schemeClr val="bg1"/>
                    </a:solidFill>
                    <a:latin typeface="Corbel" pitchFamily="34" charset="0"/>
                  </a:rPr>
                  <a:t>12</a:t>
                </a:r>
              </a:p>
            </p:txBody>
          </p:sp>
        </p:grpSp>
        <p:pic>
          <p:nvPicPr>
            <p:cNvPr id="22536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66564" y="1854225"/>
              <a:ext cx="3962400" cy="4383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7" name="Picture 7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15036" y="1854225"/>
              <a:ext cx="3962400" cy="4383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3329</TotalTime>
  <Words>699</Words>
  <Application>Microsoft Office PowerPoint</Application>
  <PresentationFormat>Экран (4:3)</PresentationFormat>
  <Paragraphs>124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Calibri</vt:lpstr>
      <vt:lpstr>Arial</vt:lpstr>
      <vt:lpstr>Candara</vt:lpstr>
      <vt:lpstr>Corbel</vt:lpstr>
      <vt:lpstr>Times New Roman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Иващенко Алексей Сергеевич</dc:creator>
  <cp:lastModifiedBy>User</cp:lastModifiedBy>
  <cp:revision>283</cp:revision>
  <dcterms:created xsi:type="dcterms:W3CDTF">2012-03-22T04:38:11Z</dcterms:created>
  <dcterms:modified xsi:type="dcterms:W3CDTF">2012-07-02T09:31:40Z</dcterms:modified>
</cp:coreProperties>
</file>