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sldIdLst>
    <p:sldId id="646" r:id="rId2"/>
    <p:sldId id="726" r:id="rId3"/>
    <p:sldId id="727" r:id="rId4"/>
    <p:sldId id="728" r:id="rId5"/>
    <p:sldId id="731" r:id="rId6"/>
    <p:sldId id="729" r:id="rId7"/>
    <p:sldId id="720" r:id="rId8"/>
    <p:sldId id="698" r:id="rId9"/>
    <p:sldId id="649" r:id="rId10"/>
  </p:sldIdLst>
  <p:sldSz cx="9144000" cy="6858000" type="screen4x3"/>
  <p:notesSz cx="9928225" cy="6797675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1EFFF"/>
    <a:srgbClr val="FBFF69"/>
    <a:srgbClr val="006386"/>
    <a:srgbClr val="97E4FF"/>
    <a:srgbClr val="71DAFF"/>
    <a:srgbClr val="29C7FF"/>
    <a:srgbClr val="4949C3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 autoAdjust="0"/>
    <p:restoredTop sz="95848" autoAdjust="0"/>
  </p:normalViewPr>
  <p:slideViewPr>
    <p:cSldViewPr>
      <p:cViewPr varScale="1">
        <p:scale>
          <a:sx n="107" d="100"/>
          <a:sy n="107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1" tIns="45551" rIns="91101" bIns="455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1" tIns="45551" rIns="91101" bIns="455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1" tIns="45551" rIns="91101" bIns="45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1" tIns="45551" rIns="91101" bIns="455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1" tIns="45551" rIns="91101" bIns="455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BFA32B-B152-425F-84EF-7C4E9A1B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4E54-D641-49BC-BC0A-606D25F1F2B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3753D-A2BC-43D2-8239-94313A61904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36151-D487-44F8-8426-1F36CEA8807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93651-7683-4503-A8D6-085BBAE3770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6C691-F63D-40E3-98FF-97DD99CFDFB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7AA5C-0310-4C16-A47C-4B55C64C7FC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412CB-A5DA-4BE0-B9D9-CEAEE232BD5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Не готов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BFE9B-3605-4DC1-ACB0-AEA2098F8DE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70191-FBE5-45FD-AAB4-253108DC4AC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_a4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CF73-4834-4C1E-AA8F-8E4257F23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C715-06A8-446B-B589-E98E907B7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F4F-7AC2-4DF5-B29B-F2B78F9F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0B1B-9564-4DA4-9AA2-6E66BC379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1F07A-1D66-4C19-A66F-6605001F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F56-F2F7-48E6-B67E-7E27F941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11A1-29B6-43AD-83C4-6F44C2CEC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E8B6-9309-49A4-BBE8-102FCC76C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95DB-5D86-43F9-AE69-CC4E034F2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8B19-0F3D-4845-9A14-B7A9D104B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5302-7FF7-4FA4-9EB6-838939412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F984-F139-4A69-8A0E-EDB75E089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6262-BE60-4CC4-B971-7CA55386F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8680A6-BAA8-4588-A077-DD3FB463E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9703" name="Picture 10" descr="Untitled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Картинка 12 из 4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7747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14313" y="142875"/>
            <a:ext cx="87153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9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214313" y="142875"/>
            <a:ext cx="8715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9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latin typeface="Tahoma" pitchFamily="34" charset="0"/>
              </a:rPr>
              <a:t>Политика ФАС России: последствия для российской нефтепереработки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0"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ahoma" pitchFamily="34" charset="0"/>
              </a:rPr>
              <a:t>Иван Хомутов, консультант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B0BB5"/>
                </a:solidFill>
                <a:latin typeface="Tahoma" pitchFamily="34" charset="0"/>
              </a:rPr>
              <a:t>Исследовательская группа «Петромаркет»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latin typeface="Tahoma" pitchFamily="34" charset="0"/>
              </a:rPr>
              <a:t>Семинар «Экономическая политика </a:t>
            </a:r>
            <a:r>
              <a:rPr lang="en-US" sz="2000" b="1" dirty="0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en-US" sz="2000" b="1" dirty="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chemeClr val="hlink"/>
                </a:solidFill>
                <a:latin typeface="Tahoma" pitchFamily="34" charset="0"/>
              </a:rPr>
              <a:t>в условиях переходного периода»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0B0BB5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0B0BB5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0B0BB5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>
                <a:solidFill>
                  <a:schemeClr val="hlink"/>
                </a:solidFill>
                <a:latin typeface="Tahoma" pitchFamily="34" charset="0"/>
              </a:rPr>
              <a:t>НИУ ВШЭ</a:t>
            </a:r>
            <a:endParaRPr lang="en-US" sz="18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>
                <a:solidFill>
                  <a:schemeClr val="hlink"/>
                </a:solidFill>
                <a:latin typeface="Tahoma" pitchFamily="34" charset="0"/>
              </a:rPr>
              <a:t>28 февраля2013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1925"/>
            <a:ext cx="8785225" cy="720725"/>
          </a:xfrm>
          <a:solidFill>
            <a:srgbClr val="71DAFF"/>
          </a:solidFill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Можно выделить 4 узловых момента в истории проводимой политики ФАС в отношении нефтяных компаний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79388" y="1300163"/>
            <a:ext cx="87852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q"/>
            </a:pPr>
            <a:r>
              <a:rPr lang="ru-RU" sz="2000">
                <a:latin typeface="Arial Narrow" pitchFamily="34" charset="0"/>
              </a:rPr>
              <a:t>1</a:t>
            </a:r>
            <a:r>
              <a:rPr lang="en-US" sz="2000">
                <a:latin typeface="Arial Narrow" pitchFamily="34" charset="0"/>
              </a:rPr>
              <a:t>-</a:t>
            </a:r>
            <a:r>
              <a:rPr lang="ru-RU" sz="2000">
                <a:latin typeface="Arial Narrow" pitchFamily="34" charset="0"/>
              </a:rPr>
              <a:t>ая волна антимонопольных дел (2008 г.): обвинение в установлении монопольно высоких оптовых цен на топлива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000">
              <a:latin typeface="Arial Narrow" pitchFamily="34" charset="0"/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ru-RU" sz="2000">
                <a:latin typeface="Arial Narrow" pitchFamily="34" charset="0"/>
              </a:rPr>
              <a:t>2-ая волна антимонопольных дел (2009 г.): обвинение в установлении монопольно высоких оптовых и розничных цен на топлива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000">
              <a:latin typeface="Arial Narrow" pitchFamily="34" charset="0"/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ru-RU" sz="2000">
                <a:latin typeface="Arial Narrow" pitchFamily="34" charset="0"/>
              </a:rPr>
              <a:t>3-я волна антимонопольных дел (2011 г.): обвинение в установлении монопольно высоких оптовых и розничных цен на топлива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000">
              <a:latin typeface="Arial Narrow" pitchFamily="34" charset="0"/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ru-RU" sz="2000">
                <a:latin typeface="Arial Narrow" pitchFamily="34" charset="0"/>
              </a:rPr>
              <a:t>Разработка законопроектов «О рыночном ценообразовании на нефть и нефтепродукты в Российской Федерации» и «Об особенностях оборота нефти и нефтепродуктов в Российской Федерации»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1925"/>
            <a:ext cx="8785225" cy="720725"/>
          </a:xfrm>
          <a:solidFill>
            <a:srgbClr val="71DAFF"/>
          </a:solidFill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Подробнее о 3-ей волне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08700" y="908050"/>
            <a:ext cx="285591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266700" defTabSz="1295400" eaLnBrk="0" hangingPunct="0">
              <a:spcBef>
                <a:spcPts val="1200"/>
              </a:spcBef>
              <a:buFont typeface="Wingdings" pitchFamily="2" charset="2"/>
              <a:buChar char="q"/>
              <a:tabLst>
                <a:tab pos="895350" algn="l"/>
              </a:tabLst>
            </a:pPr>
            <a:r>
              <a:rPr lang="ru-RU" sz="1400" b="1">
                <a:latin typeface="Arial Narrow" pitchFamily="34" charset="0"/>
              </a:rPr>
              <a:t>АИ-95  практически не экспортируется за пределы СНГ, поэтому от повышения пошлин на внутреннем рынке его больше стать не может</a:t>
            </a:r>
          </a:p>
          <a:p>
            <a:pPr marL="539750" lvl="1" indent="-266700" defTabSz="1295400" eaLnBrk="0" hangingPunct="0">
              <a:spcBef>
                <a:spcPts val="1200"/>
              </a:spcBef>
              <a:buFont typeface="Wingdings" pitchFamily="2" charset="2"/>
              <a:buChar char="q"/>
              <a:tabLst>
                <a:tab pos="895350" algn="l"/>
              </a:tabLst>
            </a:pPr>
            <a:r>
              <a:rPr lang="ru-RU" sz="1400" b="1">
                <a:latin typeface="Arial Narrow" pitchFamily="34" charset="0"/>
              </a:rPr>
              <a:t>Автобензин АИ-92 на внутреннем рынке торгуется, как правило, с премией по отношению к экспортному нетбэку, поэтому дополнительно удерживать этот продукт на внутреннем рынке не требуется.</a:t>
            </a:r>
          </a:p>
          <a:p>
            <a:pPr marL="539750" lvl="1" indent="-266700" defTabSz="1295400" eaLnBrk="0" hangingPunct="0">
              <a:spcBef>
                <a:spcPts val="1200"/>
              </a:spcBef>
              <a:buFont typeface="Wingdings" pitchFamily="2" charset="2"/>
              <a:buChar char="q"/>
              <a:tabLst>
                <a:tab pos="895350" algn="l"/>
              </a:tabLst>
            </a:pPr>
            <a:r>
              <a:rPr lang="ru-RU" sz="1400" b="1">
                <a:latin typeface="Arial Narrow" pitchFamily="34" charset="0"/>
              </a:rPr>
              <a:t>Рост пошлин не способен остановить экспорт автобензина в страны СНГ </a:t>
            </a:r>
          </a:p>
        </p:txBody>
      </p:sp>
      <p:pic>
        <p:nvPicPr>
          <p:cNvPr id="20483" name="Picture 1" descr="C:\Documents and Settings\khomutov\Рабочий стол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981075"/>
            <a:ext cx="6278563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4922838"/>
            <a:ext cx="84963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Результат:</a:t>
            </a:r>
          </a:p>
          <a:p>
            <a:pPr marL="273050" indent="-273050">
              <a:buFont typeface="Wingdings" pitchFamily="2" charset="2"/>
              <a:buChar char="q"/>
              <a:defRPr/>
            </a:pPr>
            <a:r>
              <a:rPr lang="ru-RU" sz="1400" b="1" dirty="0"/>
              <a:t>90% пошлина снизила привлекательность инвестиций в процессы, позволяющие увеличить выход автомобильных бензинов</a:t>
            </a:r>
          </a:p>
          <a:p>
            <a:pPr marL="273050" indent="-273050">
              <a:buFont typeface="Wingdings" pitchFamily="2" charset="2"/>
              <a:buChar char="q"/>
              <a:defRPr/>
            </a:pPr>
            <a:r>
              <a:rPr lang="ru-RU" sz="1400" b="1" dirty="0"/>
              <a:t>снизилось количество независимых АЗС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1925"/>
            <a:ext cx="8785225" cy="720725"/>
          </a:xfrm>
          <a:solidFill>
            <a:srgbClr val="71DAFF"/>
          </a:solidFill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Новая инициатива ФАС</a:t>
            </a:r>
            <a:r>
              <a:rPr lang="en-US" sz="2000" b="1" smtClean="0">
                <a:solidFill>
                  <a:schemeClr val="tx1"/>
                </a:solidFill>
              </a:rPr>
              <a:t> – </a:t>
            </a:r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ценообразование на основе экспортного паритета</a:t>
            </a:r>
            <a:r>
              <a:rPr lang="en-US" sz="2000" b="1" smtClean="0">
                <a:solidFill>
                  <a:schemeClr val="tx1"/>
                </a:solidFill>
              </a:rPr>
              <a:t>,..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913" y="1196975"/>
            <a:ext cx="1079500" cy="10795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  <a:tileRect/>
          </a:gra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 Narrow" pitchFamily="34" charset="0"/>
              </a:rPr>
              <a:t>P</a:t>
            </a:r>
            <a:r>
              <a:rPr lang="en-US" sz="2000" b="1" baseline="-25000" dirty="0">
                <a:latin typeface="Arial Narrow" pitchFamily="34" charset="0"/>
              </a:rPr>
              <a:t>0</a:t>
            </a:r>
            <a:endParaRPr lang="ru-RU" sz="2000" b="1" baseline="-25000" dirty="0">
              <a:latin typeface="Arial Narrow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613" y="4221163"/>
            <a:ext cx="1079500" cy="1079500"/>
          </a:xfrm>
          <a:prstGeom prst="ellipse">
            <a:avLst/>
          </a:prstGeom>
          <a:solidFill>
            <a:srgbClr val="FF5050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 Narrow" pitchFamily="34" charset="0"/>
              </a:rPr>
              <a:t>2</a:t>
            </a:r>
            <a:endParaRPr lang="ru-RU" sz="2000" b="1" baseline="-25000" dirty="0">
              <a:latin typeface="Arial Narrow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76600" y="1484313"/>
            <a:ext cx="1079500" cy="1081087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 Narrow" pitchFamily="34" charset="0"/>
              </a:rPr>
              <a:t>1</a:t>
            </a:r>
            <a:endParaRPr lang="ru-RU" sz="2000" b="1" baseline="-25000" dirty="0">
              <a:latin typeface="Arial Narrow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32363" y="4581525"/>
            <a:ext cx="1079500" cy="10795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 Narrow" pitchFamily="34" charset="0"/>
              </a:rPr>
              <a:t>3</a:t>
            </a:r>
            <a:endParaRPr lang="ru-RU" sz="2000" b="1" baseline="-25000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5913" y="3265488"/>
            <a:ext cx="6826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sz="1400" b="1" baseline="-25000" dirty="0"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= 2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875" y="1557338"/>
            <a:ext cx="68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sz="1400" b="1" baseline="-25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= 1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endCxn id="14" idx="2"/>
          </p:cNvCxnSpPr>
          <p:nvPr/>
        </p:nvCxnSpPr>
        <p:spPr>
          <a:xfrm>
            <a:off x="2411413" y="1844675"/>
            <a:ext cx="865187" cy="17938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79613" y="2276475"/>
            <a:ext cx="431800" cy="194468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771775" y="2492375"/>
            <a:ext cx="792163" cy="180022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21075" y="2617788"/>
            <a:ext cx="681038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sz="1400" b="1" baseline="-250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= 2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15" idx="2"/>
          </p:cNvCxnSpPr>
          <p:nvPr/>
        </p:nvCxnSpPr>
        <p:spPr>
          <a:xfrm flipH="1" flipV="1">
            <a:off x="3059113" y="4868863"/>
            <a:ext cx="1873250" cy="25241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08400" y="5065713"/>
            <a:ext cx="68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sz="1400" b="1" baseline="-25000" dirty="0">
                <a:solidFill>
                  <a:schemeClr val="bg1">
                    <a:lumMod val="50000"/>
                  </a:schemeClr>
                </a:solidFill>
              </a:rPr>
              <a:t>32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= 2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003800" y="1125538"/>
            <a:ext cx="30972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 Narrow" pitchFamily="34" charset="0"/>
              </a:rPr>
              <a:t>Нетбэк для 1-ого НПЗ: </a:t>
            </a:r>
            <a:r>
              <a:rPr lang="en-US" sz="2000" b="1">
                <a:latin typeface="Arial Narrow" pitchFamily="34" charset="0"/>
              </a:rPr>
              <a:t>P</a:t>
            </a:r>
            <a:r>
              <a:rPr lang="en-US" sz="2000" b="1" baseline="-25000">
                <a:latin typeface="Arial Narrow" pitchFamily="34" charset="0"/>
              </a:rPr>
              <a:t>0</a:t>
            </a:r>
            <a:r>
              <a:rPr lang="en-US" sz="2000" b="1">
                <a:latin typeface="Arial Narrow" pitchFamily="34" charset="0"/>
              </a:rPr>
              <a:t> – </a:t>
            </a:r>
            <a:r>
              <a:rPr lang="ru-RU" sz="2000" b="1">
                <a:latin typeface="Arial Narrow" pitchFamily="34" charset="0"/>
              </a:rPr>
              <a:t>1</a:t>
            </a:r>
            <a:endParaRPr lang="en-US" sz="2000" b="1">
              <a:latin typeface="Arial Narrow" pitchFamily="34" charset="0"/>
            </a:endParaRPr>
          </a:p>
          <a:p>
            <a:r>
              <a:rPr lang="ru-RU" sz="1800">
                <a:latin typeface="Arial Narrow" pitchFamily="34" charset="0"/>
              </a:rPr>
              <a:t>Нетбэк для </a:t>
            </a:r>
            <a:r>
              <a:rPr lang="en-US" sz="1800">
                <a:latin typeface="Arial Narrow" pitchFamily="34" charset="0"/>
              </a:rPr>
              <a:t>2</a:t>
            </a:r>
            <a:r>
              <a:rPr lang="ru-RU" sz="1800">
                <a:latin typeface="Arial Narrow" pitchFamily="34" charset="0"/>
              </a:rPr>
              <a:t>-ого НПЗ: </a:t>
            </a:r>
            <a:r>
              <a:rPr lang="en-US" sz="2000" b="1">
                <a:latin typeface="Arial Narrow" pitchFamily="34" charset="0"/>
              </a:rPr>
              <a:t>P</a:t>
            </a:r>
            <a:r>
              <a:rPr lang="en-US" sz="2000" b="1" baseline="-25000">
                <a:latin typeface="Arial Narrow" pitchFamily="34" charset="0"/>
              </a:rPr>
              <a:t>0</a:t>
            </a:r>
            <a:r>
              <a:rPr lang="en-US" sz="2000" b="1">
                <a:latin typeface="Arial Narrow" pitchFamily="34" charset="0"/>
              </a:rPr>
              <a:t> – 2</a:t>
            </a:r>
            <a:endParaRPr lang="ru-RU" sz="2000" b="1" baseline="-25000">
              <a:latin typeface="Arial Narrow" pitchFamily="34" charset="0"/>
            </a:endParaRPr>
          </a:p>
          <a:p>
            <a:r>
              <a:rPr lang="ru-RU" sz="1800">
                <a:latin typeface="Arial Narrow" pitchFamily="34" charset="0"/>
              </a:rPr>
              <a:t>Нетбэк для </a:t>
            </a:r>
            <a:r>
              <a:rPr lang="en-US" sz="1800">
                <a:latin typeface="Arial Narrow" pitchFamily="34" charset="0"/>
              </a:rPr>
              <a:t>3</a:t>
            </a:r>
            <a:r>
              <a:rPr lang="ru-RU" sz="1800">
                <a:latin typeface="Arial Narrow" pitchFamily="34" charset="0"/>
              </a:rPr>
              <a:t>-его НПЗ: </a:t>
            </a:r>
            <a:r>
              <a:rPr lang="en-US" sz="2000" b="1">
                <a:latin typeface="Arial Narrow" pitchFamily="34" charset="0"/>
              </a:rPr>
              <a:t>P</a:t>
            </a:r>
            <a:r>
              <a:rPr lang="en-US" sz="2000" b="1" baseline="-25000">
                <a:latin typeface="Arial Narrow" pitchFamily="34" charset="0"/>
              </a:rPr>
              <a:t>0</a:t>
            </a:r>
            <a:r>
              <a:rPr lang="en-US" sz="2000" b="1">
                <a:latin typeface="Arial Narrow" pitchFamily="34" charset="0"/>
              </a:rPr>
              <a:t> – </a:t>
            </a:r>
            <a:r>
              <a:rPr lang="ru-RU" sz="2000" b="1">
                <a:latin typeface="Arial Narrow" pitchFamily="34" charset="0"/>
              </a:rPr>
              <a:t>3</a:t>
            </a:r>
            <a:endParaRPr lang="ru-RU" sz="2000" b="1" baseline="-25000">
              <a:latin typeface="Arial Narrow" pitchFamily="34" charset="0"/>
            </a:endParaRPr>
          </a:p>
        </p:txBody>
      </p:sp>
      <p:cxnSp>
        <p:nvCxnSpPr>
          <p:cNvPr id="78" name="Прямая соединительная линия 77"/>
          <p:cNvCxnSpPr>
            <a:stCxn id="4" idx="5"/>
            <a:endCxn id="15" idx="1"/>
          </p:cNvCxnSpPr>
          <p:nvPr/>
        </p:nvCxnSpPr>
        <p:spPr>
          <a:xfrm>
            <a:off x="2254250" y="2119313"/>
            <a:ext cx="2835275" cy="261937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24300" y="3429000"/>
            <a:ext cx="68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sz="1400" b="1" baseline="-25000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>
            <a:off x="179388" y="1341438"/>
            <a:ext cx="1079500" cy="792162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Внешний рынок</a:t>
            </a:r>
            <a:endParaRPr lang="ru-RU" sz="1200" b="1" dirty="0"/>
          </a:p>
        </p:txBody>
      </p:sp>
      <p:sp>
        <p:nvSpPr>
          <p:cNvPr id="83" name="Стрелка вправо 82"/>
          <p:cNvSpPr/>
          <p:nvPr/>
        </p:nvSpPr>
        <p:spPr>
          <a:xfrm>
            <a:off x="468313" y="4365625"/>
            <a:ext cx="1439862" cy="792163"/>
          </a:xfrm>
          <a:prstGeom prst="rightArrow">
            <a:avLst/>
          </a:prstGeom>
          <a:solidFill>
            <a:srgbClr val="FF5050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Дефицитный рынок</a:t>
            </a:r>
            <a:endParaRPr lang="ru-RU" sz="1200" b="1" dirty="0"/>
          </a:p>
        </p:txBody>
      </p:sp>
      <p:sp>
        <p:nvSpPr>
          <p:cNvPr id="84" name="Стрелка вправо 83"/>
          <p:cNvSpPr/>
          <p:nvPr/>
        </p:nvSpPr>
        <p:spPr>
          <a:xfrm>
            <a:off x="4500563" y="2636838"/>
            <a:ext cx="1439862" cy="792162"/>
          </a:xfrm>
          <a:prstGeom prst="rightArrow">
            <a:avLst/>
          </a:prstGeom>
          <a:solidFill>
            <a:srgbClr val="C1EFFF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011863" y="2679700"/>
            <a:ext cx="28813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 Narrow" pitchFamily="34" charset="0"/>
              </a:rPr>
              <a:t>Минимальная цена на втором рынке – </a:t>
            </a:r>
            <a:r>
              <a:rPr lang="en-US" sz="2000" b="1">
                <a:latin typeface="Arial Narrow" pitchFamily="34" charset="0"/>
              </a:rPr>
              <a:t>P</a:t>
            </a:r>
            <a:r>
              <a:rPr lang="en-US" sz="2000" b="1" baseline="-25000">
                <a:latin typeface="Arial Narrow" pitchFamily="34" charset="0"/>
              </a:rPr>
              <a:t>0</a:t>
            </a:r>
            <a:r>
              <a:rPr lang="en-US" sz="2000" b="1">
                <a:latin typeface="Arial Narrow" pitchFamily="34" charset="0"/>
              </a:rPr>
              <a:t> – t</a:t>
            </a:r>
            <a:r>
              <a:rPr lang="ru-RU" sz="2000" b="1" baseline="-25000">
                <a:latin typeface="Arial Narrow" pitchFamily="34" charset="0"/>
              </a:rPr>
              <a:t>10</a:t>
            </a:r>
            <a:r>
              <a:rPr lang="en-US" sz="2000" b="1">
                <a:latin typeface="Arial Narrow" pitchFamily="34" charset="0"/>
              </a:rPr>
              <a:t> </a:t>
            </a:r>
            <a:r>
              <a:rPr lang="ru-RU" sz="2000" b="1">
                <a:latin typeface="Arial Narrow" pitchFamily="34" charset="0"/>
              </a:rPr>
              <a:t>+ </a:t>
            </a:r>
            <a:r>
              <a:rPr lang="en-US" sz="2000" b="1">
                <a:latin typeface="Arial Narrow" pitchFamily="34" charset="0"/>
              </a:rPr>
              <a:t>t</a:t>
            </a:r>
            <a:r>
              <a:rPr lang="ru-RU" sz="2000" b="1" baseline="-25000">
                <a:latin typeface="Arial Narrow" pitchFamily="34" charset="0"/>
              </a:rPr>
              <a:t>12</a:t>
            </a:r>
            <a:r>
              <a:rPr lang="en-US" sz="2000" b="1">
                <a:latin typeface="Arial Narrow" pitchFamily="34" charset="0"/>
              </a:rPr>
              <a:t> </a:t>
            </a:r>
            <a:r>
              <a:rPr lang="ru-RU" sz="2000" b="1">
                <a:latin typeface="Arial Narrow" pitchFamily="34" charset="0"/>
              </a:rPr>
              <a:t>= </a:t>
            </a:r>
            <a:r>
              <a:rPr lang="en-US" sz="2000" b="1">
                <a:latin typeface="Arial Narrow" pitchFamily="34" charset="0"/>
              </a:rPr>
              <a:t>P</a:t>
            </a:r>
            <a:r>
              <a:rPr lang="en-US" sz="2000" b="1" baseline="-25000">
                <a:latin typeface="Arial Narrow" pitchFamily="34" charset="0"/>
              </a:rPr>
              <a:t>0</a:t>
            </a:r>
            <a:r>
              <a:rPr lang="en-US" sz="2000" b="1">
                <a:latin typeface="Arial Narrow" pitchFamily="34" charset="0"/>
              </a:rPr>
              <a:t> </a:t>
            </a:r>
            <a:r>
              <a:rPr lang="ru-RU" sz="2000" b="1">
                <a:latin typeface="Arial Narrow" pitchFamily="34" charset="0"/>
              </a:rPr>
              <a:t>+</a:t>
            </a:r>
            <a:r>
              <a:rPr lang="en-US" sz="2000" b="1">
                <a:latin typeface="Arial Narrow" pitchFamily="34" charset="0"/>
              </a:rPr>
              <a:t> </a:t>
            </a:r>
            <a:r>
              <a:rPr lang="ru-RU" sz="2000" b="1">
                <a:latin typeface="Arial Narrow" pitchFamily="34" charset="0"/>
              </a:rPr>
              <a:t>1</a:t>
            </a:r>
            <a:endParaRPr lang="ru-RU" sz="2000" b="1" baseline="-25000">
              <a:latin typeface="Arial Narrow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084888" y="3573463"/>
            <a:ext cx="2879725" cy="1630362"/>
          </a:xfrm>
          <a:prstGeom prst="rect">
            <a:avLst/>
          </a:prstGeom>
          <a:solidFill>
            <a:srgbClr val="C1EFFF"/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Narrow" pitchFamily="34" charset="0"/>
              </a:rPr>
              <a:t>Т.е. внутренний рынок является </a:t>
            </a:r>
            <a:r>
              <a:rPr lang="ru-RU" sz="2000" b="1">
                <a:solidFill>
                  <a:srgbClr val="FF0000"/>
                </a:solidFill>
                <a:latin typeface="Arial Narrow" pitchFamily="34" charset="0"/>
              </a:rPr>
              <a:t>премиальным</a:t>
            </a:r>
            <a:r>
              <a:rPr lang="ru-RU" sz="2000">
                <a:latin typeface="Arial Narrow" pitchFamily="34" charset="0"/>
              </a:rPr>
              <a:t>, что связано с </a:t>
            </a:r>
            <a:r>
              <a:rPr lang="ru-RU" sz="2000" b="1">
                <a:solidFill>
                  <a:srgbClr val="FF0000"/>
                </a:solidFill>
                <a:latin typeface="Arial Narrow" pitchFamily="34" charset="0"/>
              </a:rPr>
              <a:t>региональной дефицитностью.</a:t>
            </a:r>
            <a:endParaRPr lang="ru-RU" sz="2000" b="1" baseline="-25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animBg="1"/>
      <p:bldP spid="14" grpId="0" animBg="1"/>
      <p:bldP spid="15" grpId="0" animBg="1"/>
      <p:bldP spid="22" grpId="0"/>
      <p:bldP spid="26" grpId="0"/>
      <p:bldP spid="43" grpId="0"/>
      <p:bldP spid="49" grpId="0"/>
      <p:bldP spid="77" grpId="0" build="allAtOnce"/>
      <p:bldP spid="81" grpId="0"/>
      <p:bldP spid="82" grpId="0" build="allAtOnce" animBg="1"/>
      <p:bldP spid="83" grpId="0" build="allAtOnce" animBg="1"/>
      <p:bldP spid="84" grpId="0" animBg="1"/>
      <p:bldP spid="85" grpId="0"/>
      <p:bldP spid="8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1925"/>
            <a:ext cx="8785225" cy="720725"/>
          </a:xfrm>
          <a:solidFill>
            <a:srgbClr val="71DAFF"/>
          </a:solidFill>
        </p:spPr>
        <p:txBody>
          <a:bodyPr/>
          <a:lstStyle/>
          <a:p>
            <a:r>
              <a:rPr lang="en-US" sz="2000" b="1" smtClean="0">
                <a:solidFill>
                  <a:schemeClr val="tx1"/>
                </a:solidFill>
              </a:rPr>
              <a:t>… </a:t>
            </a:r>
            <a:r>
              <a:rPr lang="ru-RU" sz="2000" b="1" smtClean="0">
                <a:solidFill>
                  <a:schemeClr val="tx1"/>
                </a:solidFill>
              </a:rPr>
              <a:t>что может привести к дефициту топлив в России</a:t>
            </a:r>
          </a:p>
        </p:txBody>
      </p:sp>
      <p:pic>
        <p:nvPicPr>
          <p:cNvPr id="24578" name="Picture 3" descr="C:\Documents and Settings\khomutov\Рабочий стол\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1075"/>
            <a:ext cx="73771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1925"/>
            <a:ext cx="8785225" cy="458788"/>
          </a:xfrm>
          <a:solidFill>
            <a:srgbClr val="71DAFF"/>
          </a:solidFill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Конкуренция и концентрация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981075"/>
          <a:ext cx="7561262" cy="2365375"/>
        </p:xfrm>
        <a:graphic>
          <a:graphicData uri="http://schemas.openxmlformats.org/drawingml/2006/table">
            <a:tbl>
              <a:tblPr/>
              <a:tblGrid>
                <a:gridCol w="650875"/>
                <a:gridCol w="1727200"/>
                <a:gridCol w="1728787"/>
                <a:gridCol w="1727200"/>
                <a:gridCol w="17272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Автомобильные бензины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Дизельное топливо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Авиационный керосин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Топочный мазут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ЮФО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4668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1222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1688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1407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2085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2225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2161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3391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3966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2897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4074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2150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СЗФО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2244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1749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2409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1822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1306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ДВФО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2381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2454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1969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СКФО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1756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3560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3944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4996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088" y="4005263"/>
          <a:ext cx="7561262" cy="1419225"/>
        </p:xfrm>
        <a:graphic>
          <a:graphicData uri="http://schemas.openxmlformats.org/drawingml/2006/table">
            <a:tbl>
              <a:tblPr/>
              <a:tblGrid>
                <a:gridCol w="2295525"/>
                <a:gridCol w="2744787"/>
                <a:gridCol w="2520950"/>
              </a:tblGrid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Средняя премия внутреннего рынка РФ к нетбэку в 2010 г.,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долл./т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экспорта в совокупном объеме производства в 2010 г., %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Автомобильный бензин АИ-92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Дизельное топливо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54%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Авиационный керосин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Топочный мазут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79%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14" name="Прямоугольник 5"/>
          <p:cNvSpPr>
            <a:spLocks noChangeArrowheads="1"/>
          </p:cNvSpPr>
          <p:nvPr/>
        </p:nvSpPr>
        <p:spPr bwMode="auto">
          <a:xfrm>
            <a:off x="2339975" y="620713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Arial Narrow" pitchFamily="34" charset="0"/>
              </a:rPr>
              <a:t>Результаты расчета индексов Герфиндаля-Хиршмана</a:t>
            </a:r>
          </a:p>
        </p:txBody>
      </p:sp>
      <p:sp>
        <p:nvSpPr>
          <p:cNvPr id="26715" name="Прямоугольник 8"/>
          <p:cNvSpPr>
            <a:spLocks noChangeArrowheads="1"/>
          </p:cNvSpPr>
          <p:nvPr/>
        </p:nvSpPr>
        <p:spPr bwMode="auto">
          <a:xfrm>
            <a:off x="323850" y="3429000"/>
            <a:ext cx="84248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Arial Narrow" pitchFamily="34" charset="0"/>
              </a:rPr>
              <a:t>Соотношение средней премии внутреннего рынка РФ на нефтепродукты </a:t>
            </a:r>
            <a:br>
              <a:rPr lang="ru-RU" sz="1500" b="1">
                <a:latin typeface="Arial Narrow" pitchFamily="34" charset="0"/>
              </a:rPr>
            </a:br>
            <a:r>
              <a:rPr lang="ru-RU" sz="1500" b="1">
                <a:latin typeface="Arial Narrow" pitchFamily="34" charset="0"/>
              </a:rPr>
              <a:t>и долей их экспорта от общего объем их производства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50825" y="5516563"/>
            <a:ext cx="865188" cy="360362"/>
          </a:xfrm>
          <a:prstGeom prst="rightArrow">
            <a:avLst/>
          </a:prstGeom>
          <a:solidFill>
            <a:srgbClr val="FF5050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87450" y="5516563"/>
            <a:ext cx="7705725" cy="339725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 Narrow" pitchFamily="34" charset="0"/>
              </a:rPr>
              <a:t>Показатель концентрации не отражает уровень конкуренции на рынках нефтепродуктов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7" name="think-cell Slide" r:id="rId11" imgW="360" imgH="360" progId="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466975" y="1143000"/>
            <a:ext cx="25336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465388" y="1143000"/>
            <a:ext cx="42989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200275" y="1057275"/>
            <a:ext cx="4657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14313" y="1057275"/>
            <a:ext cx="664686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388" y="161925"/>
            <a:ext cx="8785225" cy="720725"/>
          </a:xfrm>
          <a:prstGeom prst="rect">
            <a:avLst/>
          </a:prstGeom>
          <a:solidFill>
            <a:srgbClr val="71DA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/>
              <a:t>Оценка характера конкуренции между НПЗ – путь к разработке корректных инструментов антимонопольной политики</a:t>
            </a:r>
            <a:endParaRPr lang="ru-RU" sz="2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14313" y="1057275"/>
            <a:ext cx="87534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3744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Настоящая презентация является интеллектуальной</a:t>
            </a:r>
            <a:b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собственностью компании ООО «ИГ «Петромаркет» </a:t>
            </a:r>
            <a:b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и предназначена исключительно для информирования участников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</a:rPr>
              <a:t> семинара «Экономическая политика </a:t>
            </a:r>
            <a:br>
              <a:rPr lang="ru-RU" sz="2000" b="1" dirty="0" smtClean="0">
                <a:solidFill>
                  <a:srgbClr val="008080"/>
                </a:solidFill>
              </a:rPr>
            </a:br>
            <a:r>
              <a:rPr lang="ru-RU" sz="2000" b="1" dirty="0" smtClean="0">
                <a:solidFill>
                  <a:srgbClr val="008080"/>
                </a:solidFill>
              </a:rPr>
              <a:t>в условиях переходного периода»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00808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00808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008080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Любое распространение представленных </a:t>
            </a:r>
            <a:b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в презентации материалов или использование </a:t>
            </a:r>
            <a:b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B0BB5"/>
                </a:solidFill>
                <a:latin typeface="+mj-lt"/>
                <a:ea typeface="+mj-ea"/>
                <a:cs typeface="+mj-cs"/>
              </a:rPr>
              <a:t>в коммерческих целях возможно только с письменного разрешения ООО «ИГ «Петромаркет»</a:t>
            </a:r>
            <a:endParaRPr lang="ru-RU" sz="2000" dirty="0">
              <a:solidFill>
                <a:srgbClr val="0B0BB5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388" y="161925"/>
            <a:ext cx="8785225" cy="720725"/>
          </a:xfrm>
          <a:prstGeom prst="rect">
            <a:avLst/>
          </a:prstGeom>
          <a:solidFill>
            <a:srgbClr val="71DA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/>
              <a:t>Ограничения использования</a:t>
            </a:r>
            <a:endParaRPr lang="ru-RU" sz="20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684213" y="2420938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B0F0"/>
                </a:solidFill>
                <a:latin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M_qm88zESCE5Qg6yy_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QwvDjNNkGa73lEQr5f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1IIA9zwESgdh801OMI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9w5GEU.USA9S3e8FUs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sn1.MhhE.PrnOoyUTz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rdhibzhESxFnvICofU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sn1.MhhE.PrnOoyUTzLQ"/>
</p:tagLst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53895</TotalTime>
  <Words>468</Words>
  <Application>Microsoft Office PowerPoint</Application>
  <PresentationFormat>Экран (4:3)</PresentationFormat>
  <Paragraphs>140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Tahoma</vt:lpstr>
      <vt:lpstr>Arial Narrow</vt:lpstr>
      <vt:lpstr>Wingdings</vt:lpstr>
      <vt:lpstr>Times New Roman</vt:lpstr>
      <vt:lpstr>Calibri</vt:lpstr>
      <vt:lpstr>1_Специальное оформление</vt:lpstr>
      <vt:lpstr>1_Специальное оформление</vt:lpstr>
      <vt:lpstr>think-cell Slide</vt:lpstr>
      <vt:lpstr>Слайд 1</vt:lpstr>
      <vt:lpstr>Можно выделить 4 узловых момента в истории проводимой политики ФАС в отношении нефтяных компаний</vt:lpstr>
      <vt:lpstr>Подробнее о 3-ей волне</vt:lpstr>
      <vt:lpstr>Новая инициатива ФАС –  ценообразование на основе экспортного паритета,..</vt:lpstr>
      <vt:lpstr>… что может привести к дефициту топлив в России</vt:lpstr>
      <vt:lpstr>Конкуренция и концентрация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User</cp:lastModifiedBy>
  <cp:revision>2689</cp:revision>
  <cp:lastPrinted>2011-10-10T14:13:17Z</cp:lastPrinted>
  <dcterms:created xsi:type="dcterms:W3CDTF">2005-02-01T15:10:23Z</dcterms:created>
  <dcterms:modified xsi:type="dcterms:W3CDTF">2013-03-01T11:54:19Z</dcterms:modified>
</cp:coreProperties>
</file>