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Default Extension="bin" ContentType="application/vnd.openxmlformats-officedocument.oleOb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11"/>
  </p:notesMasterIdLst>
  <p:sldIdLst>
    <p:sldId id="646" r:id="rId2"/>
    <p:sldId id="726" r:id="rId3"/>
    <p:sldId id="727" r:id="rId4"/>
    <p:sldId id="728" r:id="rId5"/>
    <p:sldId id="731" r:id="rId6"/>
    <p:sldId id="729" r:id="rId7"/>
    <p:sldId id="720" r:id="rId8"/>
    <p:sldId id="698" r:id="rId9"/>
    <p:sldId id="649" r:id="rId10"/>
  </p:sldIdLst>
  <p:sldSz cx="9144000" cy="6858000" type="screen4x3"/>
  <p:notesSz cx="9928225" cy="6797675"/>
  <p:custDataLst>
    <p:tags r:id="rId12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8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8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8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8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C1EFFF"/>
    <a:srgbClr val="FBFF69"/>
    <a:srgbClr val="006386"/>
    <a:srgbClr val="97E4FF"/>
    <a:srgbClr val="71DAFF"/>
    <a:srgbClr val="29C7FF"/>
    <a:srgbClr val="4949C3"/>
  </p:clrMru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11" autoAdjust="0"/>
    <p:restoredTop sz="95848" autoAdjust="0"/>
  </p:normalViewPr>
  <p:slideViewPr>
    <p:cSldViewPr>
      <p:cViewPr varScale="1">
        <p:scale>
          <a:sx n="107" d="100"/>
          <a:sy n="107" d="100"/>
        </p:scale>
        <p:origin x="-15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01" tIns="45551" rIns="91101" bIns="45551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0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4513" y="0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01" tIns="45551" rIns="91101" bIns="45551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3900" y="509588"/>
            <a:ext cx="3400425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0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188" y="3228975"/>
            <a:ext cx="7943850" cy="305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01" tIns="45551" rIns="91101" bIns="4555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90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6363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01" tIns="45551" rIns="91101" bIns="45551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0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4513" y="6456363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01" tIns="45551" rIns="91101" bIns="45551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1BFA32B-B152-425F-84EF-7C4E9A1B25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A74E54-D641-49BC-BC0A-606D25F1F2BB}" type="slidenum">
              <a:rPr lang="ru-RU" smtClean="0"/>
              <a:pPr/>
              <a:t>1</a:t>
            </a:fld>
            <a:endParaRPr lang="ru-RU" smtClean="0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Не готов</a:t>
            </a:r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A3753D-A2BC-43D2-8239-94313A619041}" type="slidenum">
              <a:rPr lang="ru-RU" smtClean="0"/>
              <a:pPr/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Не готов</a:t>
            </a:r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536151-D487-44F8-8426-1F36CEA88079}" type="slidenum">
              <a:rPr lang="ru-RU" smtClean="0"/>
              <a:pPr/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Не готов</a:t>
            </a:r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493651-7683-4503-A8D6-085BBAE37701}" type="slidenum">
              <a:rPr lang="ru-RU" smtClean="0"/>
              <a:pPr/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Не готов</a:t>
            </a:r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D6C691-F63D-40E3-98FF-97DD99CFDFB6}" type="slidenum">
              <a:rPr lang="ru-RU" smtClean="0"/>
              <a:pPr/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Не готов</a:t>
            </a:r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87AA5C-0310-4C16-A47C-4B55C64C7FC7}" type="slidenum">
              <a:rPr lang="ru-RU" smtClean="0"/>
              <a:pPr/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Не готов</a:t>
            </a:r>
          </a:p>
        </p:txBody>
      </p:sp>
      <p:sp>
        <p:nvSpPr>
          <p:cNvPr id="30723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8412CB-A5DA-4BE0-B9D9-CEAEE232BD54}" type="slidenum">
              <a:rPr lang="ru-RU" smtClean="0"/>
              <a:pPr/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Не готов</a:t>
            </a:r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0BFE9B-3605-4DC1-ACB0-AEA2098F8DEF}" type="slidenum">
              <a:rPr lang="ru-RU" smtClean="0"/>
              <a:pPr/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270191-FBE5-45FD-AAB4-253108DC4AC3}" type="slidenum">
              <a:rPr lang="ru-RU" smtClean="0"/>
              <a:pPr/>
              <a:t>9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cover_a4_3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CCF73-4834-4C1E-AA8F-8E4257F235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E4C715-06A8-446B-B589-E98E907B7B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167F4F-7AC2-4DF5-B29B-F2B78F9F39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5A0B1B-9564-4DA4-9AA2-6E66BC3790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51F07A-1D66-4C19-A66F-6605001F76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17CF56-F2F7-48E6-B67E-7E27F941DC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7211A1-29B6-43AD-83C4-6F44C2CECC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69E8B6-9309-49A4-BBE8-102FCC76CC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1995DB-5D86-43F9-AE69-CC4E034F23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A68B19-0F3D-4845-9A14-B7A9D104BB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895302-7FF7-4FA4-9EB6-838939412F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D0F984-F139-4A69-8A0E-EDB75E0898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EB6262-BE60-4CC4-B971-7CA55386F4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32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2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68680A6-BAA8-4588-A077-DD3FB463E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29703" name="Picture 10" descr="Untitled-1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6" r:id="rId2"/>
    <p:sldLayoutId id="2147483665" r:id="rId3"/>
    <p:sldLayoutId id="2147483664" r:id="rId4"/>
    <p:sldLayoutId id="2147483663" r:id="rId5"/>
    <p:sldLayoutId id="2147483662" r:id="rId6"/>
    <p:sldLayoutId id="2147483661" r:id="rId7"/>
    <p:sldLayoutId id="2147483660" r:id="rId8"/>
    <p:sldLayoutId id="2147483659" r:id="rId9"/>
    <p:sldLayoutId id="2147483658" r:id="rId10"/>
    <p:sldLayoutId id="2147483657" r:id="rId11"/>
    <p:sldLayoutId id="2147483656" r:id="rId12"/>
    <p:sldLayoutId id="214748365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image" Target="../media/image8.pn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7.png"/><Relationship Id="rId2" Type="http://schemas.openxmlformats.org/officeDocument/2006/relationships/tags" Target="../tags/tag2.xml"/><Relationship Id="rId16" Type="http://schemas.openxmlformats.org/officeDocument/2006/relationships/image" Target="../media/image11.png"/><Relationship Id="rId1" Type="http://schemas.openxmlformats.org/officeDocument/2006/relationships/vmlDrawing" Target="../drawings/vmlDrawing1.vml"/><Relationship Id="rId6" Type="http://schemas.openxmlformats.org/officeDocument/2006/relationships/tags" Target="../tags/tag6.xml"/><Relationship Id="rId11" Type="http://schemas.openxmlformats.org/officeDocument/2006/relationships/oleObject" Target="../embeddings/oleObject1.bin"/><Relationship Id="rId5" Type="http://schemas.openxmlformats.org/officeDocument/2006/relationships/tags" Target="../tags/tag5.xml"/><Relationship Id="rId15" Type="http://schemas.openxmlformats.org/officeDocument/2006/relationships/image" Target="../media/image10.png"/><Relationship Id="rId10" Type="http://schemas.openxmlformats.org/officeDocument/2006/relationships/notesSlide" Target="../notesSlides/notesSlide7.xml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3" descr="Картинка 12 из 433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188913"/>
            <a:ext cx="7747000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Grp="1" noChangeArrowheads="1"/>
          </p:cNvSpPr>
          <p:nvPr/>
        </p:nvSpPr>
        <p:spPr bwMode="auto">
          <a:xfrm>
            <a:off x="214313" y="142875"/>
            <a:ext cx="8715375" cy="578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en-US" sz="900" b="1" dirty="0" smtClean="0">
              <a:solidFill>
                <a:schemeClr val="accent2"/>
              </a:solidFill>
              <a:latin typeface="Tahoma" pitchFamily="34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en-US" sz="1200" b="1" dirty="0" smtClean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marL="0" algn="ctr" eaLnBrk="1" hangingPunct="1">
              <a:lnSpc>
                <a:spcPct val="80000"/>
              </a:lnSpc>
              <a:buFontTx/>
              <a:buNone/>
              <a:defRPr/>
            </a:pPr>
            <a:endParaRPr lang="ru-RU" sz="1800" b="1" dirty="0" smtClean="0">
              <a:solidFill>
                <a:schemeClr val="hlink"/>
              </a:solidFill>
              <a:latin typeface="Tahoma" pitchFamily="34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/>
        </p:nvSpPr>
        <p:spPr bwMode="auto">
          <a:xfrm>
            <a:off x="214313" y="142875"/>
            <a:ext cx="8715375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en-US" sz="900" b="1" dirty="0" smtClean="0">
              <a:solidFill>
                <a:schemeClr val="accent2"/>
              </a:solidFill>
              <a:latin typeface="Tahoma" pitchFamily="34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ru-RU" sz="800" b="1" dirty="0" smtClean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marL="0" algn="ctr" eaLnBrk="1" hangingPunct="1">
              <a:lnSpc>
                <a:spcPct val="80000"/>
              </a:lnSpc>
              <a:buFontTx/>
              <a:buNone/>
              <a:defRPr/>
            </a:pPr>
            <a:r>
              <a:rPr lang="ru-RU" sz="2800" b="1" dirty="0" smtClean="0">
                <a:latin typeface="Tahoma" pitchFamily="34" charset="0"/>
              </a:rPr>
              <a:t>Политика ФАС России: последствия для российской нефтепереработки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/>
            </a:r>
            <a:b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</a:b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  <a:p>
            <a:pPr marL="0" algn="ctr" eaLnBrk="1" hangingPunct="1">
              <a:lnSpc>
                <a:spcPct val="80000"/>
              </a:lnSpc>
              <a:buFontTx/>
              <a:buNone/>
              <a:defRPr/>
            </a:pPr>
            <a:endParaRPr lang="ru-RU" sz="2800" b="1" dirty="0" smtClean="0">
              <a:solidFill>
                <a:srgbClr val="0B0BB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ru-RU" sz="2000" b="1" dirty="0" smtClean="0">
              <a:latin typeface="Tahoma" pitchFamily="34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b="1" dirty="0" smtClean="0">
                <a:latin typeface="Tahoma" pitchFamily="34" charset="0"/>
              </a:rPr>
              <a:t>Иван Хомутов, консультант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b="1" dirty="0" smtClean="0">
                <a:solidFill>
                  <a:srgbClr val="0B0BB5"/>
                </a:solidFill>
                <a:latin typeface="Tahoma" pitchFamily="34" charset="0"/>
              </a:rPr>
              <a:t>Исследовательская группа «Петромаркет»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en-US" sz="1600" b="1" dirty="0" smtClean="0">
              <a:solidFill>
                <a:schemeClr val="accent2"/>
              </a:solidFill>
              <a:latin typeface="Tahoma" pitchFamily="34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ru-RU" sz="1600" b="1" dirty="0" smtClean="0">
              <a:solidFill>
                <a:schemeClr val="accent2"/>
              </a:solidFill>
              <a:latin typeface="Tahoma" pitchFamily="34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ru-RU" sz="1600" b="1" dirty="0" smtClean="0">
              <a:solidFill>
                <a:schemeClr val="accent2"/>
              </a:solidFill>
              <a:latin typeface="Tahoma" pitchFamily="34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ru-RU" sz="1800" b="1" dirty="0" smtClean="0">
              <a:solidFill>
                <a:schemeClr val="accent2"/>
              </a:solidFill>
              <a:latin typeface="Tahoma" pitchFamily="34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b="1" dirty="0" smtClean="0">
                <a:solidFill>
                  <a:schemeClr val="hlink"/>
                </a:solidFill>
                <a:latin typeface="Tahoma" pitchFamily="34" charset="0"/>
              </a:rPr>
              <a:t>Семинар «Экономическая политика </a:t>
            </a:r>
            <a:r>
              <a:rPr lang="en-US" sz="2000" b="1" dirty="0" smtClean="0">
                <a:solidFill>
                  <a:schemeClr val="hlink"/>
                </a:solidFill>
                <a:latin typeface="Tahoma" pitchFamily="34" charset="0"/>
              </a:rPr>
              <a:t/>
            </a:r>
            <a:br>
              <a:rPr lang="en-US" sz="2000" b="1" dirty="0" smtClean="0">
                <a:solidFill>
                  <a:schemeClr val="hlink"/>
                </a:solidFill>
                <a:latin typeface="Tahoma" pitchFamily="34" charset="0"/>
              </a:rPr>
            </a:br>
            <a:r>
              <a:rPr lang="ru-RU" sz="2000" b="1" dirty="0" smtClean="0">
                <a:solidFill>
                  <a:schemeClr val="hlink"/>
                </a:solidFill>
                <a:latin typeface="Tahoma" pitchFamily="34" charset="0"/>
              </a:rPr>
              <a:t>в условиях переходного периода»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ru-RU" sz="2000" b="1" dirty="0" smtClean="0">
              <a:solidFill>
                <a:srgbClr val="0B0BB5"/>
              </a:solidFill>
              <a:latin typeface="Tahoma" pitchFamily="34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en-US" sz="2000" b="1" dirty="0" smtClean="0">
              <a:solidFill>
                <a:srgbClr val="0B0BB5"/>
              </a:solidFill>
              <a:latin typeface="Tahoma" pitchFamily="34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ru-RU" sz="2000" b="1" dirty="0" smtClean="0">
              <a:solidFill>
                <a:srgbClr val="0B0BB5"/>
              </a:solidFill>
              <a:latin typeface="Tahoma" pitchFamily="34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ru-RU" sz="1800" b="1" dirty="0" smtClean="0">
                <a:solidFill>
                  <a:schemeClr val="hlink"/>
                </a:solidFill>
                <a:latin typeface="Tahoma" pitchFamily="34" charset="0"/>
              </a:rPr>
              <a:t>НИУ ВШЭ</a:t>
            </a:r>
            <a:endParaRPr lang="en-US" sz="1800" b="1" dirty="0" smtClean="0">
              <a:solidFill>
                <a:schemeClr val="hlink"/>
              </a:solidFill>
              <a:latin typeface="Tahoma" pitchFamily="34" charset="0"/>
            </a:endParaRPr>
          </a:p>
          <a:p>
            <a:pPr marL="0" indent="0" algn="ctr" eaLnBrk="1" hangingPunct="1">
              <a:lnSpc>
                <a:spcPct val="80000"/>
              </a:lnSpc>
              <a:buFontTx/>
              <a:buNone/>
              <a:defRPr/>
            </a:pPr>
            <a:r>
              <a:rPr lang="ru-RU" sz="1800" b="1" dirty="0" smtClean="0">
                <a:solidFill>
                  <a:schemeClr val="hlink"/>
                </a:solidFill>
                <a:latin typeface="Tahoma" pitchFamily="34" charset="0"/>
              </a:rPr>
              <a:t>28 февраля2013 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61925"/>
            <a:ext cx="8785225" cy="720725"/>
          </a:xfrm>
          <a:solidFill>
            <a:srgbClr val="71DAFF"/>
          </a:solidFill>
        </p:spPr>
        <p:txBody>
          <a:bodyPr/>
          <a:lstStyle/>
          <a:p>
            <a:r>
              <a:rPr lang="ru-RU" sz="2000" b="1" smtClean="0">
                <a:solidFill>
                  <a:schemeClr val="tx1"/>
                </a:solidFill>
              </a:rPr>
              <a:t>Можно выделить 4 узловых момента в истории проводимой политики ФАС в отношении нефтяных компаний</a:t>
            </a:r>
          </a:p>
        </p:txBody>
      </p:sp>
      <p:sp>
        <p:nvSpPr>
          <p:cNvPr id="18434" name="TextBox 3"/>
          <p:cNvSpPr txBox="1">
            <a:spLocks noChangeArrowheads="1"/>
          </p:cNvSpPr>
          <p:nvPr/>
        </p:nvSpPr>
        <p:spPr bwMode="auto">
          <a:xfrm>
            <a:off x="179388" y="1300163"/>
            <a:ext cx="8785225" cy="378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0363" indent="-360363">
              <a:buFont typeface="Wingdings" pitchFamily="2" charset="2"/>
              <a:buChar char="q"/>
            </a:pPr>
            <a:r>
              <a:rPr lang="ru-RU" sz="2000">
                <a:latin typeface="Arial Narrow" pitchFamily="34" charset="0"/>
              </a:rPr>
              <a:t>1</a:t>
            </a:r>
            <a:r>
              <a:rPr lang="en-US" sz="2000">
                <a:latin typeface="Arial Narrow" pitchFamily="34" charset="0"/>
              </a:rPr>
              <a:t>-</a:t>
            </a:r>
            <a:r>
              <a:rPr lang="ru-RU" sz="2000">
                <a:latin typeface="Arial Narrow" pitchFamily="34" charset="0"/>
              </a:rPr>
              <a:t>ая волна антимонопольных дел (2008 г.): обвинение в установлении монопольно высоких оптовых цен на топлива</a:t>
            </a:r>
          </a:p>
          <a:p>
            <a:pPr marL="360363" indent="-360363">
              <a:buFont typeface="Wingdings" pitchFamily="2" charset="2"/>
              <a:buChar char="q"/>
            </a:pPr>
            <a:endParaRPr lang="ru-RU" sz="2000">
              <a:latin typeface="Arial Narrow" pitchFamily="34" charset="0"/>
            </a:endParaRPr>
          </a:p>
          <a:p>
            <a:pPr marL="360363" indent="-360363">
              <a:buFont typeface="Wingdings" pitchFamily="2" charset="2"/>
              <a:buChar char="q"/>
            </a:pPr>
            <a:r>
              <a:rPr lang="ru-RU" sz="2000">
                <a:latin typeface="Arial Narrow" pitchFamily="34" charset="0"/>
              </a:rPr>
              <a:t>2-ая волна антимонопольных дел (2009 г.): обвинение в установлении монопольно высоких оптовых и розничных цен на топлива</a:t>
            </a:r>
          </a:p>
          <a:p>
            <a:pPr marL="360363" indent="-360363">
              <a:buFont typeface="Wingdings" pitchFamily="2" charset="2"/>
              <a:buChar char="q"/>
            </a:pPr>
            <a:endParaRPr lang="ru-RU" sz="2000">
              <a:latin typeface="Arial Narrow" pitchFamily="34" charset="0"/>
            </a:endParaRPr>
          </a:p>
          <a:p>
            <a:pPr marL="360363" indent="-360363">
              <a:buFont typeface="Wingdings" pitchFamily="2" charset="2"/>
              <a:buChar char="q"/>
            </a:pPr>
            <a:r>
              <a:rPr lang="ru-RU" sz="2000">
                <a:latin typeface="Arial Narrow" pitchFamily="34" charset="0"/>
              </a:rPr>
              <a:t>3-я волна антимонопольных дел (2011 г.): обвинение в установлении монопольно высоких оптовых и розничных цен на топлива</a:t>
            </a:r>
          </a:p>
          <a:p>
            <a:pPr marL="360363" indent="-360363">
              <a:buFont typeface="Wingdings" pitchFamily="2" charset="2"/>
              <a:buChar char="q"/>
            </a:pPr>
            <a:endParaRPr lang="ru-RU" sz="2000">
              <a:latin typeface="Arial Narrow" pitchFamily="34" charset="0"/>
            </a:endParaRPr>
          </a:p>
          <a:p>
            <a:pPr marL="360363" indent="-360363">
              <a:buFont typeface="Wingdings" pitchFamily="2" charset="2"/>
              <a:buChar char="q"/>
            </a:pPr>
            <a:r>
              <a:rPr lang="ru-RU" sz="2000">
                <a:latin typeface="Arial Narrow" pitchFamily="34" charset="0"/>
              </a:rPr>
              <a:t>Разработка законопроектов «О рыночном ценообразовании на нефть и нефтепродукты в Российской Федерации» и «Об особенностях оборота нефти и нефтепродуктов в Российской Федерации»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61925"/>
            <a:ext cx="8785225" cy="720725"/>
          </a:xfrm>
          <a:solidFill>
            <a:srgbClr val="71DAFF"/>
          </a:solidFill>
        </p:spPr>
        <p:txBody>
          <a:bodyPr/>
          <a:lstStyle/>
          <a:p>
            <a:r>
              <a:rPr lang="ru-RU" sz="2000" b="1" smtClean="0">
                <a:solidFill>
                  <a:schemeClr val="tx1"/>
                </a:solidFill>
              </a:rPr>
              <a:t>Подробнее о 3-ей волне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 bwMode="auto">
          <a:xfrm>
            <a:off x="6108700" y="908050"/>
            <a:ext cx="2855913" cy="424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9750" lvl="1" indent="-266700" defTabSz="1295400" eaLnBrk="0" hangingPunct="0">
              <a:spcBef>
                <a:spcPts val="1200"/>
              </a:spcBef>
              <a:buFont typeface="Wingdings" pitchFamily="2" charset="2"/>
              <a:buChar char="q"/>
              <a:tabLst>
                <a:tab pos="895350" algn="l"/>
              </a:tabLst>
            </a:pPr>
            <a:r>
              <a:rPr lang="ru-RU" sz="1400" b="1">
                <a:latin typeface="Arial Narrow" pitchFamily="34" charset="0"/>
              </a:rPr>
              <a:t>АИ-95  практически не экспортируется за пределы СНГ, поэтому от повышения пошлин на внутреннем рынке его больше стать не может</a:t>
            </a:r>
          </a:p>
          <a:p>
            <a:pPr marL="539750" lvl="1" indent="-266700" defTabSz="1295400" eaLnBrk="0" hangingPunct="0">
              <a:spcBef>
                <a:spcPts val="1200"/>
              </a:spcBef>
              <a:buFont typeface="Wingdings" pitchFamily="2" charset="2"/>
              <a:buChar char="q"/>
              <a:tabLst>
                <a:tab pos="895350" algn="l"/>
              </a:tabLst>
            </a:pPr>
            <a:r>
              <a:rPr lang="ru-RU" sz="1400" b="1">
                <a:latin typeface="Arial Narrow" pitchFamily="34" charset="0"/>
              </a:rPr>
              <a:t>Автобензин АИ-92 на внутреннем рынке торгуется, как правило, с премией по отношению к экспортному нетбэку, поэтому дополнительно удерживать этот продукт на внутреннем рынке не требуется.</a:t>
            </a:r>
          </a:p>
          <a:p>
            <a:pPr marL="539750" lvl="1" indent="-266700" defTabSz="1295400" eaLnBrk="0" hangingPunct="0">
              <a:spcBef>
                <a:spcPts val="1200"/>
              </a:spcBef>
              <a:buFont typeface="Wingdings" pitchFamily="2" charset="2"/>
              <a:buChar char="q"/>
              <a:tabLst>
                <a:tab pos="895350" algn="l"/>
              </a:tabLst>
            </a:pPr>
            <a:r>
              <a:rPr lang="ru-RU" sz="1400" b="1">
                <a:latin typeface="Arial Narrow" pitchFamily="34" charset="0"/>
              </a:rPr>
              <a:t>Рост пошлин не способен остановить экспорт автобензина в страны СНГ </a:t>
            </a:r>
          </a:p>
        </p:txBody>
      </p:sp>
      <p:pic>
        <p:nvPicPr>
          <p:cNvPr id="20483" name="Picture 1" descr="C:\Documents and Settings\khomutov\Рабочий стол\1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5100" y="981075"/>
            <a:ext cx="6278563" cy="410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23850" y="4922838"/>
            <a:ext cx="8496300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 dirty="0">
                <a:solidFill>
                  <a:srgbClr val="FF0000"/>
                </a:solidFill>
              </a:rPr>
              <a:t>Результат:</a:t>
            </a:r>
          </a:p>
          <a:p>
            <a:pPr marL="273050" indent="-273050">
              <a:buFont typeface="Wingdings" pitchFamily="2" charset="2"/>
              <a:buChar char="q"/>
              <a:defRPr/>
            </a:pPr>
            <a:r>
              <a:rPr lang="ru-RU" sz="1400" b="1" dirty="0"/>
              <a:t>90% пошлина снизила привлекательность инвестиций в процессы, позволяющие увеличить выход автомобильных бензинов</a:t>
            </a:r>
          </a:p>
          <a:p>
            <a:pPr marL="273050" indent="-273050">
              <a:buFont typeface="Wingdings" pitchFamily="2" charset="2"/>
              <a:buChar char="q"/>
              <a:defRPr/>
            </a:pPr>
            <a:r>
              <a:rPr lang="ru-RU" sz="1400" b="1" dirty="0"/>
              <a:t>снизилось количество независимых АЗС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6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61925"/>
            <a:ext cx="8785225" cy="720725"/>
          </a:xfrm>
          <a:solidFill>
            <a:srgbClr val="71DAFF"/>
          </a:solidFill>
        </p:spPr>
        <p:txBody>
          <a:bodyPr/>
          <a:lstStyle/>
          <a:p>
            <a:r>
              <a:rPr lang="ru-RU" sz="2000" b="1" smtClean="0">
                <a:solidFill>
                  <a:schemeClr val="tx1"/>
                </a:solidFill>
              </a:rPr>
              <a:t>Новая инициатива ФАС</a:t>
            </a:r>
            <a:r>
              <a:rPr lang="en-US" sz="2000" b="1" smtClean="0">
                <a:solidFill>
                  <a:schemeClr val="tx1"/>
                </a:solidFill>
              </a:rPr>
              <a:t> – </a:t>
            </a:r>
            <a:r>
              <a:rPr lang="ru-RU" sz="2000" b="1" smtClean="0">
                <a:solidFill>
                  <a:schemeClr val="tx1"/>
                </a:solidFill>
              </a:rPr>
              <a:t/>
            </a:r>
            <a:br>
              <a:rPr lang="ru-RU" sz="2000" b="1" smtClean="0">
                <a:solidFill>
                  <a:schemeClr val="tx1"/>
                </a:solidFill>
              </a:rPr>
            </a:br>
            <a:r>
              <a:rPr lang="ru-RU" sz="2000" b="1" smtClean="0">
                <a:solidFill>
                  <a:schemeClr val="tx1"/>
                </a:solidFill>
              </a:rPr>
              <a:t>ценообразование на основе экспортного паритета</a:t>
            </a:r>
            <a:r>
              <a:rPr lang="en-US" sz="2000" b="1" smtClean="0">
                <a:solidFill>
                  <a:schemeClr val="tx1"/>
                </a:solidFill>
              </a:rPr>
              <a:t>,..</a:t>
            </a:r>
            <a:endParaRPr lang="ru-RU" sz="2000" b="1" smtClean="0">
              <a:solidFill>
                <a:schemeClr val="tx1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331913" y="1196975"/>
            <a:ext cx="1079500" cy="1079500"/>
          </a:xfrm>
          <a:prstGeom prst="ellipse">
            <a:avLst/>
          </a:prstGeom>
          <a:gradFill flip="none" rotWithShape="1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16200000" scaled="0"/>
            <a:tileRect/>
          </a:gradFill>
          <a:ln w="158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>
                <a:latin typeface="Arial Narrow" pitchFamily="34" charset="0"/>
              </a:rPr>
              <a:t>P</a:t>
            </a:r>
            <a:r>
              <a:rPr lang="en-US" sz="2000" b="1" baseline="-25000" dirty="0">
                <a:latin typeface="Arial Narrow" pitchFamily="34" charset="0"/>
              </a:rPr>
              <a:t>0</a:t>
            </a:r>
            <a:endParaRPr lang="ru-RU" sz="2000" b="1" baseline="-25000" dirty="0">
              <a:latin typeface="Arial Narrow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979613" y="4221163"/>
            <a:ext cx="1079500" cy="1079500"/>
          </a:xfrm>
          <a:prstGeom prst="ellipse">
            <a:avLst/>
          </a:prstGeom>
          <a:solidFill>
            <a:srgbClr val="FF5050"/>
          </a:solidFill>
          <a:ln w="158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latin typeface="Arial Narrow" pitchFamily="34" charset="0"/>
              </a:rPr>
              <a:t>2</a:t>
            </a:r>
            <a:endParaRPr lang="ru-RU" sz="2000" b="1" baseline="-25000" dirty="0">
              <a:latin typeface="Arial Narrow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3276600" y="1484313"/>
            <a:ext cx="1079500" cy="1081087"/>
          </a:xfrm>
          <a:prstGeom prst="ellipse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0"/>
            <a:tileRect/>
          </a:gradFill>
          <a:ln w="158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latin typeface="Arial Narrow" pitchFamily="34" charset="0"/>
              </a:rPr>
              <a:t>1</a:t>
            </a:r>
            <a:endParaRPr lang="ru-RU" sz="2000" b="1" baseline="-25000" dirty="0">
              <a:latin typeface="Arial Narrow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4932363" y="4581525"/>
            <a:ext cx="1079500" cy="1079500"/>
          </a:xfrm>
          <a:prstGeom prst="ellipse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0"/>
            <a:tileRect/>
          </a:gradFill>
          <a:ln w="158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>
                <a:latin typeface="Arial Narrow" pitchFamily="34" charset="0"/>
              </a:rPr>
              <a:t>3</a:t>
            </a:r>
            <a:endParaRPr lang="ru-RU" sz="2000" b="1" baseline="-25000" dirty="0">
              <a:latin typeface="Arial Narrow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585913" y="3265488"/>
            <a:ext cx="682625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b="1" dirty="0">
                <a:solidFill>
                  <a:schemeClr val="bg1">
                    <a:lumMod val="50000"/>
                  </a:schemeClr>
                </a:solidFill>
              </a:rPr>
              <a:t>t</a:t>
            </a:r>
            <a:r>
              <a:rPr lang="ru-RU" sz="1400" b="1" baseline="-25000" dirty="0">
                <a:solidFill>
                  <a:schemeClr val="bg1">
                    <a:lumMod val="50000"/>
                  </a:schemeClr>
                </a:solidFill>
              </a:rPr>
              <a:t>20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</a:rPr>
              <a:t> = 2</a:t>
            </a:r>
            <a:endParaRPr lang="ru-RU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555875" y="1557338"/>
            <a:ext cx="681038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b="1" dirty="0">
                <a:solidFill>
                  <a:schemeClr val="bg1">
                    <a:lumMod val="50000"/>
                  </a:schemeClr>
                </a:solidFill>
              </a:rPr>
              <a:t>t</a:t>
            </a:r>
            <a:r>
              <a:rPr lang="ru-RU" sz="1400" b="1" baseline="-25000" dirty="0">
                <a:solidFill>
                  <a:schemeClr val="bg1">
                    <a:lumMod val="50000"/>
                  </a:schemeClr>
                </a:solidFill>
              </a:rPr>
              <a:t>10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</a:rPr>
              <a:t> = 1</a:t>
            </a:r>
            <a:endParaRPr lang="ru-RU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31" name="Прямая соединительная линия 30"/>
          <p:cNvCxnSpPr>
            <a:endCxn id="14" idx="2"/>
          </p:cNvCxnSpPr>
          <p:nvPr/>
        </p:nvCxnSpPr>
        <p:spPr>
          <a:xfrm>
            <a:off x="2411413" y="1844675"/>
            <a:ext cx="865187" cy="179388"/>
          </a:xfrm>
          <a:prstGeom prst="line">
            <a:avLst/>
          </a:prstGeom>
          <a:ln w="158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1979613" y="2276475"/>
            <a:ext cx="431800" cy="1944688"/>
          </a:xfrm>
          <a:prstGeom prst="line">
            <a:avLst/>
          </a:prstGeom>
          <a:ln w="158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2771775" y="2492375"/>
            <a:ext cx="792163" cy="1800225"/>
          </a:xfrm>
          <a:prstGeom prst="line">
            <a:avLst/>
          </a:prstGeom>
          <a:ln w="158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3521075" y="2617788"/>
            <a:ext cx="681038" cy="3063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b="1" dirty="0">
                <a:solidFill>
                  <a:schemeClr val="bg1">
                    <a:lumMod val="50000"/>
                  </a:schemeClr>
                </a:solidFill>
              </a:rPr>
              <a:t>t</a:t>
            </a:r>
            <a:r>
              <a:rPr lang="ru-RU" sz="1400" b="1" baseline="-25000" dirty="0">
                <a:solidFill>
                  <a:schemeClr val="bg1">
                    <a:lumMod val="50000"/>
                  </a:schemeClr>
                </a:solidFill>
              </a:rPr>
              <a:t>12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</a:rPr>
              <a:t> = 2</a:t>
            </a:r>
            <a:endParaRPr lang="ru-RU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44" name="Прямая соединительная линия 43"/>
          <p:cNvCxnSpPr>
            <a:stCxn id="15" idx="2"/>
          </p:cNvCxnSpPr>
          <p:nvPr/>
        </p:nvCxnSpPr>
        <p:spPr>
          <a:xfrm flipH="1" flipV="1">
            <a:off x="3059113" y="4868863"/>
            <a:ext cx="1873250" cy="252412"/>
          </a:xfrm>
          <a:prstGeom prst="line">
            <a:avLst/>
          </a:prstGeom>
          <a:ln w="158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3708400" y="5065713"/>
            <a:ext cx="681038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b="1" dirty="0">
                <a:solidFill>
                  <a:schemeClr val="bg1">
                    <a:lumMod val="50000"/>
                  </a:schemeClr>
                </a:solidFill>
              </a:rPr>
              <a:t>t</a:t>
            </a:r>
            <a:r>
              <a:rPr lang="ru-RU" sz="1400" b="1" baseline="-25000" dirty="0">
                <a:solidFill>
                  <a:schemeClr val="bg1">
                    <a:lumMod val="50000"/>
                  </a:schemeClr>
                </a:solidFill>
              </a:rPr>
              <a:t>32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</a:rPr>
              <a:t> = 2</a:t>
            </a:r>
            <a:endParaRPr lang="ru-RU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7" name="TextBox 76"/>
          <p:cNvSpPr txBox="1">
            <a:spLocks noChangeArrowheads="1"/>
          </p:cNvSpPr>
          <p:nvPr/>
        </p:nvSpPr>
        <p:spPr bwMode="auto">
          <a:xfrm>
            <a:off x="5003800" y="1125538"/>
            <a:ext cx="3097213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800">
                <a:latin typeface="Arial Narrow" pitchFamily="34" charset="0"/>
              </a:rPr>
              <a:t>Нетбэк для 1-ого НПЗ: </a:t>
            </a:r>
            <a:r>
              <a:rPr lang="en-US" sz="2000" b="1">
                <a:latin typeface="Arial Narrow" pitchFamily="34" charset="0"/>
              </a:rPr>
              <a:t>P</a:t>
            </a:r>
            <a:r>
              <a:rPr lang="en-US" sz="2000" b="1" baseline="-25000">
                <a:latin typeface="Arial Narrow" pitchFamily="34" charset="0"/>
              </a:rPr>
              <a:t>0</a:t>
            </a:r>
            <a:r>
              <a:rPr lang="en-US" sz="2000" b="1">
                <a:latin typeface="Arial Narrow" pitchFamily="34" charset="0"/>
              </a:rPr>
              <a:t> – </a:t>
            </a:r>
            <a:r>
              <a:rPr lang="ru-RU" sz="2000" b="1">
                <a:latin typeface="Arial Narrow" pitchFamily="34" charset="0"/>
              </a:rPr>
              <a:t>1</a:t>
            </a:r>
            <a:endParaRPr lang="en-US" sz="2000" b="1">
              <a:latin typeface="Arial Narrow" pitchFamily="34" charset="0"/>
            </a:endParaRPr>
          </a:p>
          <a:p>
            <a:r>
              <a:rPr lang="ru-RU" sz="1800">
                <a:latin typeface="Arial Narrow" pitchFamily="34" charset="0"/>
              </a:rPr>
              <a:t>Нетбэк для </a:t>
            </a:r>
            <a:r>
              <a:rPr lang="en-US" sz="1800">
                <a:latin typeface="Arial Narrow" pitchFamily="34" charset="0"/>
              </a:rPr>
              <a:t>2</a:t>
            </a:r>
            <a:r>
              <a:rPr lang="ru-RU" sz="1800">
                <a:latin typeface="Arial Narrow" pitchFamily="34" charset="0"/>
              </a:rPr>
              <a:t>-ого НПЗ: </a:t>
            </a:r>
            <a:r>
              <a:rPr lang="en-US" sz="2000" b="1">
                <a:latin typeface="Arial Narrow" pitchFamily="34" charset="0"/>
              </a:rPr>
              <a:t>P</a:t>
            </a:r>
            <a:r>
              <a:rPr lang="en-US" sz="2000" b="1" baseline="-25000">
                <a:latin typeface="Arial Narrow" pitchFamily="34" charset="0"/>
              </a:rPr>
              <a:t>0</a:t>
            </a:r>
            <a:r>
              <a:rPr lang="en-US" sz="2000" b="1">
                <a:latin typeface="Arial Narrow" pitchFamily="34" charset="0"/>
              </a:rPr>
              <a:t> – 2</a:t>
            </a:r>
            <a:endParaRPr lang="ru-RU" sz="2000" b="1" baseline="-25000">
              <a:latin typeface="Arial Narrow" pitchFamily="34" charset="0"/>
            </a:endParaRPr>
          </a:p>
          <a:p>
            <a:r>
              <a:rPr lang="ru-RU" sz="1800">
                <a:latin typeface="Arial Narrow" pitchFamily="34" charset="0"/>
              </a:rPr>
              <a:t>Нетбэк для </a:t>
            </a:r>
            <a:r>
              <a:rPr lang="en-US" sz="1800">
                <a:latin typeface="Arial Narrow" pitchFamily="34" charset="0"/>
              </a:rPr>
              <a:t>3</a:t>
            </a:r>
            <a:r>
              <a:rPr lang="ru-RU" sz="1800">
                <a:latin typeface="Arial Narrow" pitchFamily="34" charset="0"/>
              </a:rPr>
              <a:t>-его НПЗ: </a:t>
            </a:r>
            <a:r>
              <a:rPr lang="en-US" sz="2000" b="1">
                <a:latin typeface="Arial Narrow" pitchFamily="34" charset="0"/>
              </a:rPr>
              <a:t>P</a:t>
            </a:r>
            <a:r>
              <a:rPr lang="en-US" sz="2000" b="1" baseline="-25000">
                <a:latin typeface="Arial Narrow" pitchFamily="34" charset="0"/>
              </a:rPr>
              <a:t>0</a:t>
            </a:r>
            <a:r>
              <a:rPr lang="en-US" sz="2000" b="1">
                <a:latin typeface="Arial Narrow" pitchFamily="34" charset="0"/>
              </a:rPr>
              <a:t> – </a:t>
            </a:r>
            <a:r>
              <a:rPr lang="ru-RU" sz="2000" b="1">
                <a:latin typeface="Arial Narrow" pitchFamily="34" charset="0"/>
              </a:rPr>
              <a:t>3</a:t>
            </a:r>
            <a:endParaRPr lang="ru-RU" sz="2000" b="1" baseline="-25000">
              <a:latin typeface="Arial Narrow" pitchFamily="34" charset="0"/>
            </a:endParaRPr>
          </a:p>
        </p:txBody>
      </p:sp>
      <p:cxnSp>
        <p:nvCxnSpPr>
          <p:cNvPr id="78" name="Прямая соединительная линия 77"/>
          <p:cNvCxnSpPr>
            <a:stCxn id="4" idx="5"/>
            <a:endCxn id="15" idx="1"/>
          </p:cNvCxnSpPr>
          <p:nvPr/>
        </p:nvCxnSpPr>
        <p:spPr>
          <a:xfrm>
            <a:off x="2254250" y="2119313"/>
            <a:ext cx="2835275" cy="2619375"/>
          </a:xfrm>
          <a:prstGeom prst="line">
            <a:avLst/>
          </a:prstGeom>
          <a:ln w="158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3924300" y="3429000"/>
            <a:ext cx="681038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b="1" dirty="0">
                <a:solidFill>
                  <a:schemeClr val="bg1">
                    <a:lumMod val="50000"/>
                  </a:schemeClr>
                </a:solidFill>
              </a:rPr>
              <a:t>t</a:t>
            </a:r>
            <a:r>
              <a:rPr lang="ru-RU" sz="1400" b="1" baseline="-25000" dirty="0">
                <a:solidFill>
                  <a:schemeClr val="bg1">
                    <a:lumMod val="50000"/>
                  </a:schemeClr>
                </a:solidFill>
              </a:rPr>
              <a:t>30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</a:rPr>
              <a:t> = </a:t>
            </a:r>
            <a:r>
              <a:rPr lang="ru-RU" sz="1400" b="1" dirty="0">
                <a:solidFill>
                  <a:schemeClr val="bg1">
                    <a:lumMod val="50000"/>
                  </a:schemeClr>
                </a:solidFill>
              </a:rPr>
              <a:t>3</a:t>
            </a:r>
            <a:endParaRPr lang="ru-RU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2" name="Стрелка вправо 81"/>
          <p:cNvSpPr/>
          <p:nvPr/>
        </p:nvSpPr>
        <p:spPr>
          <a:xfrm>
            <a:off x="179388" y="1341438"/>
            <a:ext cx="1079500" cy="792162"/>
          </a:xfrm>
          <a:prstGeom prst="rightArrow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16200000" scaled="0"/>
          </a:gradFill>
          <a:ln w="158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/>
              <a:t>Внешний рынок</a:t>
            </a:r>
            <a:endParaRPr lang="ru-RU" sz="1200" b="1" dirty="0"/>
          </a:p>
        </p:txBody>
      </p:sp>
      <p:sp>
        <p:nvSpPr>
          <p:cNvPr id="83" name="Стрелка вправо 82"/>
          <p:cNvSpPr/>
          <p:nvPr/>
        </p:nvSpPr>
        <p:spPr>
          <a:xfrm>
            <a:off x="468313" y="4365625"/>
            <a:ext cx="1439862" cy="792163"/>
          </a:xfrm>
          <a:prstGeom prst="rightArrow">
            <a:avLst/>
          </a:prstGeom>
          <a:solidFill>
            <a:srgbClr val="FF5050"/>
          </a:solidFill>
          <a:ln w="158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/>
              <a:t>Дефицитный рынок</a:t>
            </a:r>
            <a:endParaRPr lang="ru-RU" sz="1200" b="1" dirty="0"/>
          </a:p>
        </p:txBody>
      </p:sp>
      <p:sp>
        <p:nvSpPr>
          <p:cNvPr id="84" name="Стрелка вправо 83"/>
          <p:cNvSpPr/>
          <p:nvPr/>
        </p:nvSpPr>
        <p:spPr>
          <a:xfrm>
            <a:off x="4500563" y="2636838"/>
            <a:ext cx="1439862" cy="792162"/>
          </a:xfrm>
          <a:prstGeom prst="rightArrow">
            <a:avLst/>
          </a:prstGeom>
          <a:solidFill>
            <a:srgbClr val="C1EFFF"/>
          </a:solidFill>
          <a:ln w="1587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200" b="1" dirty="0"/>
          </a:p>
        </p:txBody>
      </p:sp>
      <p:sp>
        <p:nvSpPr>
          <p:cNvPr id="85" name="TextBox 84"/>
          <p:cNvSpPr txBox="1">
            <a:spLocks noChangeArrowheads="1"/>
          </p:cNvSpPr>
          <p:nvPr/>
        </p:nvSpPr>
        <p:spPr bwMode="auto">
          <a:xfrm>
            <a:off x="6011863" y="2679700"/>
            <a:ext cx="2881312" cy="67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800">
                <a:latin typeface="Arial Narrow" pitchFamily="34" charset="0"/>
              </a:rPr>
              <a:t>Минимальная цена на втором рынке – </a:t>
            </a:r>
            <a:r>
              <a:rPr lang="en-US" sz="2000" b="1">
                <a:latin typeface="Arial Narrow" pitchFamily="34" charset="0"/>
              </a:rPr>
              <a:t>P</a:t>
            </a:r>
            <a:r>
              <a:rPr lang="en-US" sz="2000" b="1" baseline="-25000">
                <a:latin typeface="Arial Narrow" pitchFamily="34" charset="0"/>
              </a:rPr>
              <a:t>0</a:t>
            </a:r>
            <a:r>
              <a:rPr lang="en-US" sz="2000" b="1">
                <a:latin typeface="Arial Narrow" pitchFamily="34" charset="0"/>
              </a:rPr>
              <a:t> – t</a:t>
            </a:r>
            <a:r>
              <a:rPr lang="ru-RU" sz="2000" b="1" baseline="-25000">
                <a:latin typeface="Arial Narrow" pitchFamily="34" charset="0"/>
              </a:rPr>
              <a:t>10</a:t>
            </a:r>
            <a:r>
              <a:rPr lang="en-US" sz="2000" b="1">
                <a:latin typeface="Arial Narrow" pitchFamily="34" charset="0"/>
              </a:rPr>
              <a:t> </a:t>
            </a:r>
            <a:r>
              <a:rPr lang="ru-RU" sz="2000" b="1">
                <a:latin typeface="Arial Narrow" pitchFamily="34" charset="0"/>
              </a:rPr>
              <a:t>+ </a:t>
            </a:r>
            <a:r>
              <a:rPr lang="en-US" sz="2000" b="1">
                <a:latin typeface="Arial Narrow" pitchFamily="34" charset="0"/>
              </a:rPr>
              <a:t>t</a:t>
            </a:r>
            <a:r>
              <a:rPr lang="ru-RU" sz="2000" b="1" baseline="-25000">
                <a:latin typeface="Arial Narrow" pitchFamily="34" charset="0"/>
              </a:rPr>
              <a:t>12</a:t>
            </a:r>
            <a:r>
              <a:rPr lang="en-US" sz="2000" b="1">
                <a:latin typeface="Arial Narrow" pitchFamily="34" charset="0"/>
              </a:rPr>
              <a:t> </a:t>
            </a:r>
            <a:r>
              <a:rPr lang="ru-RU" sz="2000" b="1">
                <a:latin typeface="Arial Narrow" pitchFamily="34" charset="0"/>
              </a:rPr>
              <a:t>= </a:t>
            </a:r>
            <a:r>
              <a:rPr lang="en-US" sz="2000" b="1">
                <a:latin typeface="Arial Narrow" pitchFamily="34" charset="0"/>
              </a:rPr>
              <a:t>P</a:t>
            </a:r>
            <a:r>
              <a:rPr lang="en-US" sz="2000" b="1" baseline="-25000">
                <a:latin typeface="Arial Narrow" pitchFamily="34" charset="0"/>
              </a:rPr>
              <a:t>0</a:t>
            </a:r>
            <a:r>
              <a:rPr lang="en-US" sz="2000" b="1">
                <a:latin typeface="Arial Narrow" pitchFamily="34" charset="0"/>
              </a:rPr>
              <a:t> </a:t>
            </a:r>
            <a:r>
              <a:rPr lang="ru-RU" sz="2000" b="1">
                <a:latin typeface="Arial Narrow" pitchFamily="34" charset="0"/>
              </a:rPr>
              <a:t>+</a:t>
            </a:r>
            <a:r>
              <a:rPr lang="en-US" sz="2000" b="1">
                <a:latin typeface="Arial Narrow" pitchFamily="34" charset="0"/>
              </a:rPr>
              <a:t> </a:t>
            </a:r>
            <a:r>
              <a:rPr lang="ru-RU" sz="2000" b="1">
                <a:latin typeface="Arial Narrow" pitchFamily="34" charset="0"/>
              </a:rPr>
              <a:t>1</a:t>
            </a:r>
            <a:endParaRPr lang="ru-RU" sz="2000" b="1" baseline="-25000">
              <a:latin typeface="Arial Narrow" pitchFamily="34" charset="0"/>
            </a:endParaRPr>
          </a:p>
        </p:txBody>
      </p:sp>
      <p:sp>
        <p:nvSpPr>
          <p:cNvPr id="87" name="TextBox 86"/>
          <p:cNvSpPr txBox="1">
            <a:spLocks noChangeArrowheads="1"/>
          </p:cNvSpPr>
          <p:nvPr/>
        </p:nvSpPr>
        <p:spPr bwMode="auto">
          <a:xfrm>
            <a:off x="6084888" y="3573463"/>
            <a:ext cx="2879725" cy="1630362"/>
          </a:xfrm>
          <a:prstGeom prst="rect">
            <a:avLst/>
          </a:prstGeom>
          <a:solidFill>
            <a:srgbClr val="C1EFFF"/>
          </a:solidFill>
          <a:ln w="15875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Arial Narrow" pitchFamily="34" charset="0"/>
              </a:rPr>
              <a:t>Т.е. внутренний рынок является </a:t>
            </a:r>
            <a:r>
              <a:rPr lang="ru-RU" sz="2000" b="1">
                <a:solidFill>
                  <a:srgbClr val="FF0000"/>
                </a:solidFill>
                <a:latin typeface="Arial Narrow" pitchFamily="34" charset="0"/>
              </a:rPr>
              <a:t>премиальным</a:t>
            </a:r>
            <a:r>
              <a:rPr lang="ru-RU" sz="2000">
                <a:latin typeface="Arial Narrow" pitchFamily="34" charset="0"/>
              </a:rPr>
              <a:t>, что связано с </a:t>
            </a:r>
            <a:r>
              <a:rPr lang="ru-RU" sz="2000" b="1">
                <a:solidFill>
                  <a:srgbClr val="FF0000"/>
                </a:solidFill>
                <a:latin typeface="Arial Narrow" pitchFamily="34" charset="0"/>
              </a:rPr>
              <a:t>региональной дефицитностью.</a:t>
            </a:r>
            <a:endParaRPr lang="ru-RU" sz="2000" b="1" baseline="-25000">
              <a:solidFill>
                <a:srgbClr val="FF0000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8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9" grpId="0" animBg="1"/>
      <p:bldP spid="14" grpId="0" animBg="1"/>
      <p:bldP spid="15" grpId="0" animBg="1"/>
      <p:bldP spid="22" grpId="0"/>
      <p:bldP spid="26" grpId="0"/>
      <p:bldP spid="43" grpId="0"/>
      <p:bldP spid="49" grpId="0"/>
      <p:bldP spid="77" grpId="0" build="allAtOnce"/>
      <p:bldP spid="81" grpId="0"/>
      <p:bldP spid="82" grpId="0" build="allAtOnce" animBg="1"/>
      <p:bldP spid="83" grpId="0" build="allAtOnce" animBg="1"/>
      <p:bldP spid="84" grpId="0" animBg="1"/>
      <p:bldP spid="85" grpId="0"/>
      <p:bldP spid="87" grpId="0" build="allAtOnce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61925"/>
            <a:ext cx="8785225" cy="720725"/>
          </a:xfrm>
          <a:solidFill>
            <a:srgbClr val="71DAFF"/>
          </a:solidFill>
        </p:spPr>
        <p:txBody>
          <a:bodyPr/>
          <a:lstStyle/>
          <a:p>
            <a:r>
              <a:rPr lang="en-US" sz="2000" b="1" smtClean="0">
                <a:solidFill>
                  <a:schemeClr val="tx1"/>
                </a:solidFill>
              </a:rPr>
              <a:t>… </a:t>
            </a:r>
            <a:r>
              <a:rPr lang="ru-RU" sz="2000" b="1" smtClean="0">
                <a:solidFill>
                  <a:schemeClr val="tx1"/>
                </a:solidFill>
              </a:rPr>
              <a:t>что может привести к дефициту топлив в России</a:t>
            </a:r>
          </a:p>
        </p:txBody>
      </p:sp>
      <p:pic>
        <p:nvPicPr>
          <p:cNvPr id="24578" name="Picture 3" descr="C:\Documents and Settings\khomutov\Рабочий стол\2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981075"/>
            <a:ext cx="7377112" cy="482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61925"/>
            <a:ext cx="8785225" cy="458788"/>
          </a:xfrm>
          <a:solidFill>
            <a:srgbClr val="71DAFF"/>
          </a:solidFill>
        </p:spPr>
        <p:txBody>
          <a:bodyPr/>
          <a:lstStyle/>
          <a:p>
            <a:r>
              <a:rPr lang="ru-RU" sz="2000" b="1" smtClean="0">
                <a:solidFill>
                  <a:schemeClr val="tx1"/>
                </a:solidFill>
              </a:rPr>
              <a:t>Конкуренция и концентрация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27088" y="981075"/>
          <a:ext cx="7561262" cy="2365375"/>
        </p:xfrm>
        <a:graphic>
          <a:graphicData uri="http://schemas.openxmlformats.org/drawingml/2006/table">
            <a:tbl>
              <a:tblPr/>
              <a:tblGrid>
                <a:gridCol w="650875"/>
                <a:gridCol w="1727200"/>
                <a:gridCol w="1728787"/>
                <a:gridCol w="1727200"/>
                <a:gridCol w="1727200"/>
              </a:tblGrid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Автомобильные бензины</a:t>
                      </a:r>
                      <a:endParaRPr kumimoji="0" 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Дизельное топливо</a:t>
                      </a:r>
                      <a:endParaRPr kumimoji="0" 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Авиационный керосин</a:t>
                      </a:r>
                      <a:endParaRPr kumimoji="0" 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Топочный мазут</a:t>
                      </a:r>
                      <a:endParaRPr kumimoji="0" 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ЮФО</a:t>
                      </a:r>
                      <a:endParaRPr kumimoji="0" 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1939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1730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4668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1222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ЦФО</a:t>
                      </a:r>
                      <a:endParaRPr kumimoji="0" 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1720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1688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1407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2085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УФО</a:t>
                      </a:r>
                      <a:endParaRPr kumimoji="0" 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2225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1202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2161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3391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СФО</a:t>
                      </a:r>
                      <a:endParaRPr kumimoji="0" 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3966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2897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4074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2150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СЗФО</a:t>
                      </a:r>
                      <a:endParaRPr kumimoji="0" 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2244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1749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2409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1016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ПФО</a:t>
                      </a:r>
                      <a:endParaRPr kumimoji="0" 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1822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1306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1165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1731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ДВФО</a:t>
                      </a:r>
                      <a:endParaRPr kumimoji="0" 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2381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2454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2521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1969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СКФО</a:t>
                      </a:r>
                      <a:endParaRPr kumimoji="0" 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1756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3560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3944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4996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827088" y="4005263"/>
          <a:ext cx="7561262" cy="1419225"/>
        </p:xfrm>
        <a:graphic>
          <a:graphicData uri="http://schemas.openxmlformats.org/drawingml/2006/table">
            <a:tbl>
              <a:tblPr/>
              <a:tblGrid>
                <a:gridCol w="2295525"/>
                <a:gridCol w="2744787"/>
                <a:gridCol w="2520950"/>
              </a:tblGrid>
              <a:tr h="169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Средняя премия внутреннего рынка РФ к нетбэку в 2010 г.,</a:t>
                      </a:r>
                      <a:r>
                        <a:rPr kumimoji="0" lang="en-US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долл./т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Доля экспорта в совокупном объеме производства в 2010 г., %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Автомобильный бензин АИ-92</a:t>
                      </a:r>
                      <a:endParaRPr kumimoji="0" 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100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9%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Дизельное топливо</a:t>
                      </a:r>
                      <a:endParaRPr kumimoji="0" 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36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54%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Авиационный керосин</a:t>
                      </a:r>
                      <a:endParaRPr kumimoji="0" 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73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14%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Топочный мазут</a:t>
                      </a:r>
                      <a:endParaRPr kumimoji="0" 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-4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79%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6714" name="Прямоугольник 5"/>
          <p:cNvSpPr>
            <a:spLocks noChangeArrowheads="1"/>
          </p:cNvSpPr>
          <p:nvPr/>
        </p:nvSpPr>
        <p:spPr bwMode="auto">
          <a:xfrm>
            <a:off x="2339975" y="620713"/>
            <a:ext cx="446405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500" b="1">
                <a:latin typeface="Arial Narrow" pitchFamily="34" charset="0"/>
              </a:rPr>
              <a:t>Результаты расчета индексов Герфиндаля-Хиршмана</a:t>
            </a:r>
          </a:p>
        </p:txBody>
      </p:sp>
      <p:sp>
        <p:nvSpPr>
          <p:cNvPr id="26715" name="Прямоугольник 8"/>
          <p:cNvSpPr>
            <a:spLocks noChangeArrowheads="1"/>
          </p:cNvSpPr>
          <p:nvPr/>
        </p:nvSpPr>
        <p:spPr bwMode="auto">
          <a:xfrm>
            <a:off x="323850" y="3429000"/>
            <a:ext cx="8424863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500" b="1">
                <a:latin typeface="Arial Narrow" pitchFamily="34" charset="0"/>
              </a:rPr>
              <a:t>Соотношение средней премии внутреннего рынка РФ на нефтепродукты </a:t>
            </a:r>
            <a:br>
              <a:rPr lang="ru-RU" sz="1500" b="1">
                <a:latin typeface="Arial Narrow" pitchFamily="34" charset="0"/>
              </a:rPr>
            </a:br>
            <a:r>
              <a:rPr lang="ru-RU" sz="1500" b="1">
                <a:latin typeface="Arial Narrow" pitchFamily="34" charset="0"/>
              </a:rPr>
              <a:t>и долей их экспорта от общего объем их производства</a:t>
            </a:r>
          </a:p>
        </p:txBody>
      </p:sp>
      <p:sp>
        <p:nvSpPr>
          <p:cNvPr id="10" name="Стрелка вправо 9"/>
          <p:cNvSpPr/>
          <p:nvPr/>
        </p:nvSpPr>
        <p:spPr>
          <a:xfrm>
            <a:off x="250825" y="5516563"/>
            <a:ext cx="865188" cy="360362"/>
          </a:xfrm>
          <a:prstGeom prst="rightArrow">
            <a:avLst/>
          </a:prstGeom>
          <a:solidFill>
            <a:srgbClr val="FF5050"/>
          </a:solidFill>
          <a:ln w="1587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200" b="1" dirty="0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187450" y="5516563"/>
            <a:ext cx="7705725" cy="339725"/>
          </a:xfrm>
          <a:prstGeom prst="rect">
            <a:avLst/>
          </a:prstGeom>
          <a:solidFill>
            <a:srgbClr val="FF505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chemeClr val="bg1"/>
                </a:solidFill>
                <a:latin typeface="Arial Narrow" pitchFamily="34" charset="0"/>
              </a:rPr>
              <a:t>Показатель концентрации не отражает уровень конкуренции на рынках нефтепродуктов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37" name="Object 13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037" name="think-cell Slide" r:id="rId11" imgW="360" imgH="360" progId="">
              <p:embed/>
            </p:oleObj>
          </a:graphicData>
        </a:graphic>
      </p:graphicFrame>
      <p:pic>
        <p:nvPicPr>
          <p:cNvPr id="1030" name="Picture 6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2"/>
          <a:srcRect/>
          <a:stretch>
            <a:fillRect/>
          </a:stretch>
        </p:blipFill>
        <p:spPr bwMode="auto">
          <a:xfrm>
            <a:off x="2466975" y="1143000"/>
            <a:ext cx="2533650" cy="445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3"/>
          <a:srcRect/>
          <a:stretch>
            <a:fillRect/>
          </a:stretch>
        </p:blipFill>
        <p:spPr bwMode="auto">
          <a:xfrm>
            <a:off x="2465388" y="1143000"/>
            <a:ext cx="4298950" cy="445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2200275" y="1057275"/>
            <a:ext cx="4657725" cy="465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5"/>
          <a:srcRect/>
          <a:stretch>
            <a:fillRect/>
          </a:stretch>
        </p:blipFill>
        <p:spPr bwMode="auto">
          <a:xfrm>
            <a:off x="214313" y="1057275"/>
            <a:ext cx="6646862" cy="465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22" name="Rectangle 2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79388" y="161925"/>
            <a:ext cx="8785225" cy="720725"/>
          </a:xfrm>
          <a:prstGeom prst="rect">
            <a:avLst/>
          </a:prstGeom>
          <a:solidFill>
            <a:srgbClr val="71DAF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sz="2000" b="1" dirty="0"/>
              <a:t>Оценка характера конкуренции между НПЗ – путь к разработке корректных инструментов антимонопольной политики</a:t>
            </a:r>
            <a:endParaRPr lang="ru-RU" sz="2000" b="1" kern="0" dirty="0">
              <a:latin typeface="+mj-lt"/>
              <a:ea typeface="+mj-ea"/>
              <a:cs typeface="+mj-cs"/>
            </a:endParaRPr>
          </a:p>
        </p:txBody>
      </p:sp>
      <p:pic>
        <p:nvPicPr>
          <p:cNvPr id="1035" name="Picture 11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6"/>
          <a:srcRect/>
          <a:stretch>
            <a:fillRect/>
          </a:stretch>
        </p:blipFill>
        <p:spPr bwMode="auto">
          <a:xfrm>
            <a:off x="214313" y="1057275"/>
            <a:ext cx="8753475" cy="465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850" y="1484313"/>
            <a:ext cx="8496300" cy="3744912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b="1" dirty="0" smtClean="0">
                <a:solidFill>
                  <a:srgbClr val="0B0BB5"/>
                </a:solidFill>
                <a:latin typeface="+mj-lt"/>
                <a:ea typeface="+mj-ea"/>
                <a:cs typeface="+mj-cs"/>
              </a:rPr>
              <a:t>Настоящая презентация является интеллектуальной</a:t>
            </a:r>
            <a:br>
              <a:rPr lang="ru-RU" sz="2000" b="1" dirty="0" smtClean="0">
                <a:solidFill>
                  <a:srgbClr val="0B0BB5"/>
                </a:solidFill>
                <a:latin typeface="+mj-lt"/>
                <a:ea typeface="+mj-ea"/>
                <a:cs typeface="+mj-cs"/>
              </a:rPr>
            </a:br>
            <a:r>
              <a:rPr lang="ru-RU" sz="2000" b="1" dirty="0" smtClean="0">
                <a:solidFill>
                  <a:srgbClr val="0B0BB5"/>
                </a:solidFill>
                <a:latin typeface="+mj-lt"/>
                <a:ea typeface="+mj-ea"/>
                <a:cs typeface="+mj-cs"/>
              </a:rPr>
              <a:t>собственностью компании ООО «ИГ «Петромаркет» </a:t>
            </a:r>
            <a:br>
              <a:rPr lang="ru-RU" sz="2000" b="1" dirty="0" smtClean="0">
                <a:solidFill>
                  <a:srgbClr val="0B0BB5"/>
                </a:solidFill>
                <a:latin typeface="+mj-lt"/>
                <a:ea typeface="+mj-ea"/>
                <a:cs typeface="+mj-cs"/>
              </a:rPr>
            </a:br>
            <a:r>
              <a:rPr lang="ru-RU" sz="2000" b="1" dirty="0" smtClean="0">
                <a:solidFill>
                  <a:srgbClr val="0B0BB5"/>
                </a:solidFill>
                <a:latin typeface="+mj-lt"/>
                <a:ea typeface="+mj-ea"/>
                <a:cs typeface="+mj-cs"/>
              </a:rPr>
              <a:t>и предназначена исключительно для информирования участников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b="1" dirty="0" smtClean="0">
                <a:solidFill>
                  <a:srgbClr val="0B0BB5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2000" b="1" dirty="0" smtClean="0">
                <a:solidFill>
                  <a:srgbClr val="008080"/>
                </a:solidFill>
              </a:rPr>
              <a:t> семинара «Экономическая политика </a:t>
            </a:r>
            <a:br>
              <a:rPr lang="ru-RU" sz="2000" b="1" dirty="0" smtClean="0">
                <a:solidFill>
                  <a:srgbClr val="008080"/>
                </a:solidFill>
              </a:rPr>
            </a:br>
            <a:r>
              <a:rPr lang="ru-RU" sz="2000" b="1" dirty="0" smtClean="0">
                <a:solidFill>
                  <a:srgbClr val="008080"/>
                </a:solidFill>
              </a:rPr>
              <a:t>в условиях переходного периода»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ru-RU" sz="2000" b="1" dirty="0" smtClean="0">
              <a:solidFill>
                <a:srgbClr val="008080"/>
              </a:solidFill>
              <a:latin typeface="+mj-lt"/>
              <a:ea typeface="+mj-ea"/>
              <a:cs typeface="+mj-cs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ru-RU" sz="2000" b="1" dirty="0" smtClean="0">
              <a:solidFill>
                <a:srgbClr val="008080"/>
              </a:solidFill>
              <a:latin typeface="+mj-lt"/>
              <a:ea typeface="+mj-ea"/>
              <a:cs typeface="+mj-cs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ru-RU" sz="2000" b="1" dirty="0" smtClean="0">
              <a:solidFill>
                <a:srgbClr val="008080"/>
              </a:solidFill>
              <a:latin typeface="+mj-lt"/>
              <a:ea typeface="+mj-ea"/>
              <a:cs typeface="+mj-cs"/>
            </a:endParaRPr>
          </a:p>
          <a:p>
            <a:pPr marL="0" indent="0" algn="ctr"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b="1" dirty="0" smtClean="0">
                <a:solidFill>
                  <a:srgbClr val="0B0BB5"/>
                </a:solidFill>
                <a:latin typeface="+mj-lt"/>
                <a:ea typeface="+mj-ea"/>
                <a:cs typeface="+mj-cs"/>
              </a:rPr>
              <a:t>Любое распространение представленных </a:t>
            </a:r>
            <a:br>
              <a:rPr lang="ru-RU" sz="2000" b="1" dirty="0" smtClean="0">
                <a:solidFill>
                  <a:srgbClr val="0B0BB5"/>
                </a:solidFill>
                <a:latin typeface="+mj-lt"/>
                <a:ea typeface="+mj-ea"/>
                <a:cs typeface="+mj-cs"/>
              </a:rPr>
            </a:br>
            <a:r>
              <a:rPr lang="ru-RU" sz="2000" b="1" dirty="0" smtClean="0">
                <a:solidFill>
                  <a:srgbClr val="0B0BB5"/>
                </a:solidFill>
                <a:latin typeface="+mj-lt"/>
                <a:ea typeface="+mj-ea"/>
                <a:cs typeface="+mj-cs"/>
              </a:rPr>
              <a:t>в презентации материалов или использование </a:t>
            </a:r>
            <a:br>
              <a:rPr lang="ru-RU" sz="2000" b="1" dirty="0" smtClean="0">
                <a:solidFill>
                  <a:srgbClr val="0B0BB5"/>
                </a:solidFill>
                <a:latin typeface="+mj-lt"/>
                <a:ea typeface="+mj-ea"/>
                <a:cs typeface="+mj-cs"/>
              </a:rPr>
            </a:br>
            <a:r>
              <a:rPr lang="ru-RU" sz="2000" b="1" dirty="0" smtClean="0">
                <a:solidFill>
                  <a:srgbClr val="0B0BB5"/>
                </a:solidFill>
                <a:latin typeface="+mj-lt"/>
                <a:ea typeface="+mj-ea"/>
                <a:cs typeface="+mj-cs"/>
              </a:rPr>
              <a:t>в коммерческих целях возможно только с письменного разрешения ООО «ИГ «Петромаркет»</a:t>
            </a:r>
            <a:endParaRPr lang="ru-RU" sz="2000" dirty="0">
              <a:solidFill>
                <a:srgbClr val="0B0BB5"/>
              </a:solidFill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79388" y="161925"/>
            <a:ext cx="8785225" cy="720725"/>
          </a:xfrm>
          <a:prstGeom prst="rect">
            <a:avLst/>
          </a:prstGeom>
          <a:solidFill>
            <a:srgbClr val="71DAF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sz="2000" b="1" dirty="0"/>
              <a:t>Ограничения использования</a:t>
            </a:r>
            <a:endParaRPr lang="ru-RU" sz="2000" b="1" kern="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3"/>
          <p:cNvSpPr>
            <a:spLocks noChangeArrowheads="1"/>
          </p:cNvSpPr>
          <p:nvPr/>
        </p:nvSpPr>
        <p:spPr bwMode="auto">
          <a:xfrm>
            <a:off x="684213" y="2420938"/>
            <a:ext cx="78486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 b="1">
                <a:solidFill>
                  <a:srgbClr val="00B0F0"/>
                </a:solidFill>
                <a:latin typeface="Tahoma" pitchFamily="34" charset="0"/>
              </a:rPr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zM_qm88zESCE5Qg6yy_l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yQwvDjNNkGa73lEQr5fs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e1IIA9zwESgdh801OMIm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29w5GEU.USA9S3e8FUsf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usn1.MhhE.PrnOoyUTzL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vrdhibzhESxFnvICofUq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usn1.MhhE.PrnOoyUTzLQ"/>
</p:tagLst>
</file>

<file path=ppt/theme/theme1.xml><?xml version="1.0" encoding="utf-8"?>
<a:theme xmlns:a="http://schemas.openxmlformats.org/drawingml/2006/main" name="1_Специальное оформление">
  <a:themeElements>
    <a:clrScheme name="1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53895</TotalTime>
  <Words>468</Words>
  <Application>Microsoft Office PowerPoint</Application>
  <PresentationFormat>Экран (4:3)</PresentationFormat>
  <Paragraphs>140</Paragraphs>
  <Slides>9</Slides>
  <Notes>9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8" baseType="lpstr">
      <vt:lpstr>Arial</vt:lpstr>
      <vt:lpstr>Tahoma</vt:lpstr>
      <vt:lpstr>Arial Narrow</vt:lpstr>
      <vt:lpstr>Wingdings</vt:lpstr>
      <vt:lpstr>Times New Roman</vt:lpstr>
      <vt:lpstr>Calibri</vt:lpstr>
      <vt:lpstr>1_Специальное оформление</vt:lpstr>
      <vt:lpstr>1_Специальное оформление</vt:lpstr>
      <vt:lpstr>think-cell Slide</vt:lpstr>
      <vt:lpstr>Слайд 1</vt:lpstr>
      <vt:lpstr>Можно выделить 4 узловых момента в истории проводимой политики ФАС в отношении нефтяных компаний</vt:lpstr>
      <vt:lpstr>Подробнее о 3-ей волне</vt:lpstr>
      <vt:lpstr>Новая инициатива ФАС –  ценообразование на основе экспортного паритета,..</vt:lpstr>
      <vt:lpstr>… что может привести к дефициту топлив в России</vt:lpstr>
      <vt:lpstr>Конкуренция и концентрация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Maria</dc:creator>
  <cp:lastModifiedBy>User</cp:lastModifiedBy>
  <cp:revision>2689</cp:revision>
  <cp:lastPrinted>2011-10-10T14:13:17Z</cp:lastPrinted>
  <dcterms:created xsi:type="dcterms:W3CDTF">2005-02-01T15:10:23Z</dcterms:created>
  <dcterms:modified xsi:type="dcterms:W3CDTF">2013-03-01T11:54:19Z</dcterms:modified>
</cp:coreProperties>
</file>