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5" r:id="rId3"/>
    <p:sldId id="287" r:id="rId4"/>
    <p:sldId id="290" r:id="rId5"/>
    <p:sldId id="288" r:id="rId6"/>
    <p:sldId id="289" r:id="rId7"/>
    <p:sldId id="284" r:id="rId8"/>
  </p:sldIdLst>
  <p:sldSz cx="12188825" cy="6858000"/>
  <p:notesSz cx="6669088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24" autoAdjust="0"/>
  </p:normalViewPr>
  <p:slideViewPr>
    <p:cSldViewPr>
      <p:cViewPr>
        <p:scale>
          <a:sx n="107" d="100"/>
          <a:sy n="107" d="100"/>
        </p:scale>
        <p:origin x="-72" y="-72"/>
      </p:cViewPr>
      <p:guideLst>
        <p:guide orient="horz" pos="2160"/>
        <p:guide orient="horz" pos="1008"/>
        <p:guide orient="horz" pos="3792"/>
        <p:guide orient="horz" pos="336"/>
        <p:guide orient="horz" pos="1920"/>
        <p:guide orient="horz" pos="3984"/>
        <p:guide orient="horz" pos="1152"/>
        <p:guide pos="3839"/>
        <p:guide pos="671"/>
        <p:guide pos="7007"/>
        <p:guide pos="6143"/>
        <p:guide pos="3263"/>
        <p:guide pos="7391"/>
        <p:guide pos="3695"/>
      </p:guideLst>
    </p:cSldViewPr>
  </p:slideViewPr>
  <p:outlineViewPr>
    <p:cViewPr>
      <p:scale>
        <a:sx n="33" d="100"/>
        <a:sy n="33" d="100"/>
      </p:scale>
      <p:origin x="48" y="74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1194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F20F3EC-6E41-4899-AEE0-8AD4A4EAE8C4}" type="datetimeFigureOut">
              <a:rPr lang="ru-RU"/>
              <a:pPr>
                <a:defRPr/>
              </a:pPr>
              <a:t>01.03.2013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8250" y="9428163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B66CC93-1B67-4C04-A396-6768708BF58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8933ACD-524B-4AB4-945F-E28A6861216B}" type="datetimeFigureOut">
              <a:rPr lang="ru-RU"/>
              <a:pPr>
                <a:defRPr/>
              </a:pPr>
              <a:t>01.03.2013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  <a:p>
            <a:pPr lvl="4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96D3114-5F8B-4494-B8D3-D7E68276B8A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5214" y="533400"/>
            <a:ext cx="5029200" cy="2514601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5212" y="3403600"/>
            <a:ext cx="5029201" cy="1397000"/>
          </a:xfrm>
        </p:spPr>
        <p:txBody>
          <a:bodyPr>
            <a:normAutofit/>
          </a:bodyPr>
          <a:lstStyle>
            <a:lvl1pPr marL="0" indent="0" algn="l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4FA89-1D8E-4BB0-8396-71F1D7366CA1}" type="datetime1">
              <a:rPr lang="ru-RU"/>
              <a:pPr>
                <a:defRPr/>
              </a:pPr>
              <a:t>01.03.2013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Экономическая политика в условиях переходного периода, 28 февраля 2013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3E2E7-5A90-40A0-9BB2-7377BB0EFDA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AC542-C5ED-4BBA-82D3-E0F800651CFE}" type="datetime1">
              <a:rPr lang="ru-RU"/>
              <a:pPr>
                <a:defRPr/>
              </a:pPr>
              <a:t>01.03.2013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Экономическая политика в условиях переходного периода, 28 февраля 2013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81C46-330D-4D0E-A84F-FF0C9EF0B38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61412" y="533400"/>
            <a:ext cx="2362201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5213" y="533400"/>
            <a:ext cx="7467599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B407A-747E-4DBF-8A7B-980F6642F795}" type="datetime1">
              <a:rPr lang="ru-RU"/>
              <a:pPr>
                <a:defRPr/>
              </a:pPr>
              <a:t>01.03.2013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Экономическая политика в условиях переходного периода, 28 февраля 2013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91D5F-88C6-4E0B-A934-3128AEC1B01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D1E3E-1BBC-498F-AC66-C58127F13BFE}" type="datetime1">
              <a:rPr lang="ru-RU"/>
              <a:pPr>
                <a:defRPr/>
              </a:pPr>
              <a:t>01.03.2013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Экономическая политика в условиях переходного периода, 28 февраля 2013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4D79D-34CD-410F-8CFE-C23522EC757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214" y="533400"/>
            <a:ext cx="8686800" cy="2286000"/>
          </a:xfrm>
        </p:spPr>
        <p:txBody>
          <a:bodyPr>
            <a:normAutofit/>
          </a:bodyPr>
          <a:lstStyle>
            <a:lvl1pPr algn="l">
              <a:defRPr sz="5400" b="1" cap="none" baseline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5214" y="3124200"/>
            <a:ext cx="8686800" cy="13716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9810F-32D7-489B-9CA8-A6192E98A796}" type="datetime1">
              <a:rPr lang="ru-RU"/>
              <a:pPr>
                <a:defRPr/>
              </a:pPr>
              <a:t>01.03.2013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Экономическая политика в условиях переходного периода, 28 февраля 2013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4BA1-2760-4AA3-A57B-E09C8A7883D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65212" y="1828800"/>
            <a:ext cx="4251960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64598" y="1828800"/>
            <a:ext cx="4251960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1C93-F22E-48BF-9D89-AB9F32CEEFFB}" type="datetime1">
              <a:rPr lang="ru-RU"/>
              <a:pPr>
                <a:defRPr/>
              </a:pPr>
              <a:t>01.03.2013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Экономическая политика в условиях переходного периода, 28 февраля 2013 г.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35A86-A341-4161-92FA-514EDDCEB42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211" y="533400"/>
            <a:ext cx="8686802" cy="1066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5213" y="1828799"/>
            <a:ext cx="4251960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65213" y="2590800"/>
            <a:ext cx="4251960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500053" y="1828799"/>
            <a:ext cx="4251960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500053" y="2590800"/>
            <a:ext cx="4251960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01B2D-34DB-4AA7-8EDA-22B1732C68DF}" type="datetime1">
              <a:rPr lang="ru-RU"/>
              <a:pPr>
                <a:defRPr/>
              </a:pPr>
              <a:t>01.03.2013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Экономическая политика в условиях переходного периода, 28 февраля 2013 г.</a:t>
            </a: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0A225-079C-4FE1-948C-5B327236F32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0C332-036F-4C72-84AB-C108740B9EA9}" type="datetime1">
              <a:rPr lang="ru-RU"/>
              <a:pPr>
                <a:defRPr/>
              </a:pPr>
              <a:t>01.03.2013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Экономическая политика в условиях переходного периода, 28 февраля 2013 г.</a:t>
            </a: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BD57D-C746-481C-81EB-BC2E9B1D3A8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92105-8A1A-4FA7-B2F7-A45BF00C21A8}" type="datetime1">
              <a:rPr lang="ru-RU"/>
              <a:pPr>
                <a:defRPr/>
              </a:pPr>
              <a:t>01.03.2013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Экономическая политика в условиях переходного периода, 28 февраля 2013 г.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EB9DC-1514-4BD8-ADDB-7F80BB34AE2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>
            <a:normAutofit/>
          </a:bodyPr>
          <a:lstStyle>
            <a:lvl1pPr algn="l">
              <a:defRPr sz="3600" b="1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65813" y="533400"/>
            <a:ext cx="5867400" cy="5486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3B67E-3946-4DF1-A4FE-634F2DD8724B}" type="datetime1">
              <a:rPr lang="ru-RU"/>
              <a:pPr>
                <a:defRPr/>
              </a:pPr>
              <a:t>01.03.2013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Экономическая политика в условиях переходного периода, 28 февраля 2013 г.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12B60-EF6A-47AC-982F-443557A8D4B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>
            <a:noAutofit/>
          </a:bodyPr>
          <a:lstStyle>
            <a:lvl1pPr algn="l">
              <a:defRPr sz="3600" b="1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865812" y="533400"/>
            <a:ext cx="5780173" cy="5791200"/>
          </a:xfrm>
          <a:ln w="50800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txBody>
          <a:bodyPr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1065213" y="533400"/>
            <a:ext cx="868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1065213" y="1828800"/>
            <a:ext cx="86868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932613" y="6154738"/>
            <a:ext cx="1371600" cy="273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B0B8963-6A59-4791-85A8-1F6E9CC4A35B}" type="datetime1">
              <a:rPr lang="ru-RU"/>
              <a:pPr>
                <a:defRPr/>
              </a:pPr>
              <a:t>01.03.2013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065213" y="6154738"/>
            <a:ext cx="5653087" cy="273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/>
              <a:t>Экономическая политика в условиях переходного периода, 28 февраля 2013 г.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32813" y="6154738"/>
            <a:ext cx="1219200" cy="273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C91218-5A5D-4A93-B2F2-5C294EC9A37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61" r:id="rId3"/>
    <p:sldLayoutId id="2147483658" r:id="rId4"/>
    <p:sldLayoutId id="2147483657" r:id="rId5"/>
    <p:sldLayoutId id="2147483656" r:id="rId6"/>
    <p:sldLayoutId id="2147483662" r:id="rId7"/>
    <p:sldLayoutId id="2147483663" r:id="rId8"/>
    <p:sldLayoutId id="2147483664" r:id="rId9"/>
    <p:sldLayoutId id="2147483655" r:id="rId10"/>
    <p:sldLayoutId id="2147483654" r:id="rId11"/>
  </p:sldLayoutIdLst>
  <p:transition spd="med">
    <p:fade/>
  </p:transition>
  <p:timing>
    <p:tnLst>
      <p:par>
        <p:cTn id="1" dur="indefinite" restart="never" nodeType="tmRoot"/>
      </p:par>
    </p:tnLst>
  </p:timing>
  <p:hf sldNum="0" hdr="0" dt="0"/>
  <p:txStyles>
    <p:titleStyle>
      <a:lvl1pPr algn="l" rtl="0" fontAlgn="base">
        <a:lnSpc>
          <a:spcPct val="80000"/>
        </a:lnSpc>
        <a:spcBef>
          <a:spcPct val="0"/>
        </a:spcBef>
        <a:spcAft>
          <a:spcPct val="0"/>
        </a:spcAft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Franklin Gothic Medium" pitchFamily="34" charset="0"/>
        </a:defRPr>
      </a:lvl2pPr>
      <a:lvl3pPr algn="l" rtl="0" fontAlgn="base">
        <a:lnSpc>
          <a:spcPct val="80000"/>
        </a:lnSpc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Franklin Gothic Medium" pitchFamily="34" charset="0"/>
        </a:defRPr>
      </a:lvl3pPr>
      <a:lvl4pPr algn="l" rtl="0" fontAlgn="base">
        <a:lnSpc>
          <a:spcPct val="80000"/>
        </a:lnSpc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Franklin Gothic Medium" pitchFamily="34" charset="0"/>
        </a:defRPr>
      </a:lvl4pPr>
      <a:lvl5pPr algn="l" rtl="0" fontAlgn="base">
        <a:lnSpc>
          <a:spcPct val="80000"/>
        </a:lnSpc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Franklin Gothic Medium" pitchFamily="34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Franklin Gothic Medium" pitchFamily="34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Franklin Gothic Medium" pitchFamily="34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Franklin Gothic Medium" pitchFamily="34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Franklin Gothic Medium" pitchFamily="34" charset="0"/>
        </a:defRPr>
      </a:lvl9pPr>
    </p:titleStyle>
    <p:bodyStyle>
      <a:lvl1pPr marL="273050" indent="-228600" algn="l" rtl="0" fontAlgn="base">
        <a:lnSpc>
          <a:spcPct val="90000"/>
        </a:lnSpc>
        <a:spcBef>
          <a:spcPts val="1800"/>
        </a:spcBef>
        <a:spcAft>
          <a:spcPct val="0"/>
        </a:spcAft>
        <a:buClr>
          <a:srgbClr val="595959"/>
        </a:buClr>
        <a:buSzPct val="80000"/>
        <a:buFont typeface="Arial" charset="0"/>
        <a:buChar char="•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593725" indent="-228600" algn="l" rtl="0" fontAlgn="base">
        <a:lnSpc>
          <a:spcPct val="90000"/>
        </a:lnSpc>
        <a:spcBef>
          <a:spcPts val="1000"/>
        </a:spcBef>
        <a:spcAft>
          <a:spcPct val="0"/>
        </a:spcAft>
        <a:buClr>
          <a:srgbClr val="595959"/>
        </a:buClr>
        <a:buSzPct val="80000"/>
        <a:buFont typeface="Arial" charset="0"/>
        <a:buChar char="•"/>
        <a:defRPr kern="1200">
          <a:solidFill>
            <a:srgbClr val="595959"/>
          </a:solidFill>
          <a:latin typeface="+mn-lt"/>
          <a:ea typeface="+mn-ea"/>
          <a:cs typeface="+mn-cs"/>
        </a:defRPr>
      </a:lvl2pPr>
      <a:lvl3pPr marL="776288" indent="-182563" algn="l" rtl="0" fontAlgn="base">
        <a:lnSpc>
          <a:spcPct val="90000"/>
        </a:lnSpc>
        <a:spcBef>
          <a:spcPts val="600"/>
        </a:spcBef>
        <a:spcAft>
          <a:spcPct val="0"/>
        </a:spcAft>
        <a:buClr>
          <a:srgbClr val="595959"/>
        </a:buClr>
        <a:buSzPct val="80000"/>
        <a:buFont typeface="Arial" charset="0"/>
        <a:buChar char="•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958850" indent="-182563" algn="l" rtl="0" fontAlgn="base">
        <a:lnSpc>
          <a:spcPct val="90000"/>
        </a:lnSpc>
        <a:spcBef>
          <a:spcPts val="600"/>
        </a:spcBef>
        <a:spcAft>
          <a:spcPct val="0"/>
        </a:spcAft>
        <a:buClr>
          <a:srgbClr val="595959"/>
        </a:buClr>
        <a:buSzPct val="80000"/>
        <a:buFont typeface="Arial" charset="0"/>
        <a:buChar char="•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1096963" indent="-136525" algn="l" rtl="0" fontAlgn="base">
        <a:lnSpc>
          <a:spcPct val="90000"/>
        </a:lnSpc>
        <a:spcBef>
          <a:spcPts val="600"/>
        </a:spcBef>
        <a:spcAft>
          <a:spcPct val="0"/>
        </a:spcAft>
        <a:buClr>
          <a:srgbClr val="595959"/>
        </a:buClr>
        <a:buSzPct val="80000"/>
        <a:buFont typeface="Arial" charset="0"/>
        <a:buChar char="•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123444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7160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0876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4592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vdash@hse.r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avdash@hse.ru" TargetMode="External"/><Relationship Id="rId2" Type="http://schemas.openxmlformats.org/officeDocument/2006/relationships/hyperlink" Target="http://economics.hse.ru/depe/persons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/>
          </p:nvPr>
        </p:nvSpPr>
        <p:spPr>
          <a:xfrm>
            <a:off x="1065213" y="533400"/>
            <a:ext cx="10069512" cy="2514600"/>
          </a:xfrm>
        </p:spPr>
        <p:txBody>
          <a:bodyPr/>
          <a:lstStyle/>
          <a:p>
            <a:r>
              <a:rPr lang="ru-RU" smtClean="0"/>
              <a:t>Эффекты слабой конкуренции: поддержка и возражения </a:t>
            </a:r>
          </a:p>
        </p:txBody>
      </p:sp>
      <p:sp>
        <p:nvSpPr>
          <p:cNvPr id="1536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5213" y="3403600"/>
            <a:ext cx="5965825" cy="1825625"/>
          </a:xfrm>
        </p:spPr>
        <p:txBody>
          <a:bodyPr/>
          <a:lstStyle/>
          <a:p>
            <a:r>
              <a:rPr lang="ru-RU" smtClean="0">
                <a:solidFill>
                  <a:srgbClr val="595959"/>
                </a:solidFill>
              </a:rPr>
              <a:t>Светлана Авдашева, </a:t>
            </a:r>
          </a:p>
          <a:p>
            <a:r>
              <a:rPr lang="ru-RU" smtClean="0">
                <a:solidFill>
                  <a:srgbClr val="595959"/>
                </a:solidFill>
              </a:rPr>
              <a:t>Департамент прикладной экономики НИУ ВШЭ</a:t>
            </a:r>
          </a:p>
          <a:p>
            <a:r>
              <a:rPr lang="en-US" smtClean="0">
                <a:solidFill>
                  <a:srgbClr val="595959"/>
                </a:solidFill>
                <a:hlinkClick r:id="rId2"/>
              </a:rPr>
              <a:t>avdash@hse.ru</a:t>
            </a:r>
            <a:r>
              <a:rPr lang="en-US" smtClean="0">
                <a:solidFill>
                  <a:srgbClr val="595959"/>
                </a:solidFill>
              </a:rPr>
              <a:t> </a:t>
            </a:r>
            <a:endParaRPr lang="ru-RU" smtClean="0">
              <a:solidFill>
                <a:srgbClr val="595959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485900" y="6021388"/>
            <a:ext cx="5653088" cy="273050"/>
          </a:xfrm>
        </p:spPr>
        <p:txBody>
          <a:bodyPr/>
          <a:lstStyle/>
          <a:p>
            <a:pPr>
              <a:defRPr/>
            </a:pPr>
            <a:r>
              <a:rPr lang="ru-RU"/>
              <a:t>Экономическая политика в условиях переходного периода, 28 февраля 2013 г.</a:t>
            </a:r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Оценка доклада </a:t>
            </a: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1065213" y="1700213"/>
            <a:ext cx="8686800" cy="4319587"/>
          </a:xfrm>
        </p:spPr>
        <p:txBody>
          <a:bodyPr rtlCol="0">
            <a:normAutofit/>
          </a:bodyPr>
          <a:lstStyle/>
          <a:p>
            <a:pPr marL="45720" indent="0"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Методика оценки эффектов слабой конкуренции 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94360" lvl="1"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Уровень измерения эффектов </a:t>
            </a:r>
          </a:p>
          <a:p>
            <a:pPr marL="594360" lvl="1"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Бенчмаркинг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 чем именно? </a:t>
            </a:r>
            <a:endParaRPr lang="ru-RU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" indent="0"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Выводы доклада</a:t>
            </a:r>
          </a:p>
          <a:p>
            <a:pPr marL="594360" lvl="1"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Эффекты </a:t>
            </a:r>
            <a:r>
              <a:rPr lang="ru-RU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чего именно 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измерены? </a:t>
            </a:r>
            <a:r>
              <a:rPr lang="ru-RU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pPr marL="365760" lvl="1" indent="0"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Экономическая политика в условиях переходного периода, 28 февраля 2013 г.</a:t>
            </a:r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Уровень измерения эффектов: фирма (отрасль) против рынка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Экономическая политика в условиях переходного периода, 28 февраля 2013 г.</a:t>
            </a:r>
            <a:endParaRPr lang="ru-RU" dirty="0"/>
          </a:p>
        </p:txBody>
      </p:sp>
      <p:pic>
        <p:nvPicPr>
          <p:cNvPr id="17411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878513" y="1844675"/>
            <a:ext cx="4968875" cy="4321175"/>
          </a:xfrm>
        </p:spPr>
      </p:pic>
      <p:pic>
        <p:nvPicPr>
          <p:cNvPr id="1741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065213" y="2133600"/>
            <a:ext cx="4251325" cy="3816350"/>
          </a:xfrm>
        </p:spPr>
      </p:pic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Преимущества и недостатки «уровня рынка» </a:t>
            </a:r>
          </a:p>
        </p:txBody>
      </p:sp>
      <p:sp>
        <p:nvSpPr>
          <p:cNvPr id="18434" name="Объект 5"/>
          <p:cNvSpPr>
            <a:spLocks noGrp="1"/>
          </p:cNvSpPr>
          <p:nvPr>
            <p:ph sz="half" idx="1"/>
          </p:nvPr>
        </p:nvSpPr>
        <p:spPr>
          <a:xfrm>
            <a:off x="1065213" y="1828800"/>
            <a:ext cx="4251325" cy="4191000"/>
          </a:xfrm>
        </p:spPr>
        <p:txBody>
          <a:bodyPr/>
          <a:lstStyle/>
          <a:p>
            <a:r>
              <a:rPr lang="ru-RU" smtClean="0"/>
              <a:t>Концентрируется внимание на тех, кто за все платит</a:t>
            </a:r>
          </a:p>
          <a:p>
            <a:r>
              <a:rPr lang="ru-RU" smtClean="0"/>
              <a:t>Улавливаются и эффект перераспределения, и эффект чистых потерь</a:t>
            </a:r>
          </a:p>
          <a:p>
            <a:r>
              <a:rPr lang="ru-RU" smtClean="0"/>
              <a:t>Никакого лицемерия по поводу «положительных эффектов монополии» </a:t>
            </a:r>
          </a:p>
        </p:txBody>
      </p:sp>
      <p:sp>
        <p:nvSpPr>
          <p:cNvPr id="18435" name="Объект 6"/>
          <p:cNvSpPr>
            <a:spLocks noGrp="1"/>
          </p:cNvSpPr>
          <p:nvPr>
            <p:ph sz="half" idx="2"/>
          </p:nvPr>
        </p:nvSpPr>
        <p:spPr>
          <a:xfrm>
            <a:off x="5464175" y="1828800"/>
            <a:ext cx="4252913" cy="4191000"/>
          </a:xfrm>
        </p:spPr>
        <p:txBody>
          <a:bodyPr/>
          <a:lstStyle/>
          <a:p>
            <a:r>
              <a:rPr lang="ru-RU" smtClean="0"/>
              <a:t>Меньше прямых и «достоверных» измерителей эффектов : в общем, опираться приходится на предположения 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Экономическая политика в условиях переходного периода, 28 февраля 2013 г.</a:t>
            </a:r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Проблемы измерения эффектов в поставленной задаче 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274320"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Превышение цены над </a:t>
            </a:r>
            <a:r>
              <a:rPr lang="ru-RU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возможной при конкуренции </a:t>
            </a:r>
          </a:p>
          <a:p>
            <a:pPr marL="274320"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  <a:defRPr/>
            </a:pPr>
            <a:r>
              <a:rPr lang="ru-RU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Никто не знает, что возможно, а что нет </a:t>
            </a:r>
            <a:r>
              <a:rPr lang="ru-RU" i="1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 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 </a:t>
            </a:r>
          </a:p>
          <a:p>
            <a:pPr marL="274320"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Структурный анализ (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NEIO)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 не поможет: даст оценку превышения цены над предельными издержками – которым цена никогда не будет равна</a:t>
            </a:r>
          </a:p>
          <a:p>
            <a:pPr marL="274320"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Что мог бы уточнить структурный анализ –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 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показатели эластичности</a:t>
            </a:r>
          </a:p>
          <a:p>
            <a:pPr marL="274320"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Ограничения времени и доступных данных </a:t>
            </a:r>
          </a:p>
          <a:p>
            <a:pPr marL="274320"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Но все равно: </a:t>
            </a:r>
          </a:p>
          <a:p>
            <a:pPr marL="594360" lvl="1"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Бенчмаркинг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 с «обоснованной ценой», рассчитанной на основе издержек, </a:t>
            </a:r>
            <a:r>
              <a:rPr lang="ru-RU" i="1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или </a:t>
            </a:r>
            <a:endParaRPr lang="ru-RU" dirty="0" smtClean="0">
              <a:solidFill>
                <a:schemeClr val="tx1">
                  <a:lumMod val="65000"/>
                  <a:lumOff val="35000"/>
                </a:schemeClr>
              </a:solidFill>
              <a:sym typeface="Wingdings" pitchFamily="2" charset="2"/>
            </a:endParaRPr>
          </a:p>
          <a:p>
            <a:pPr marL="594360" lvl="1"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Бенчмаркинг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 с тем уровнем, до которого могла бы снизиться цены, если опираться на международный опыт?  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Экономическая политика в условиях переходного периода, 28 февраля 2013 г.</a:t>
            </a:r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Эффекты чего именно измерены? </a:t>
            </a:r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450" indent="0">
              <a:buFont typeface="Arial" charset="0"/>
              <a:buNone/>
            </a:pPr>
            <a:r>
              <a:rPr lang="ru-RU" smtClean="0"/>
              <a:t>Это только «слабая конкуренция»? </a:t>
            </a:r>
          </a:p>
          <a:p>
            <a:pPr marL="44450" indent="0">
              <a:buFont typeface="Arial" charset="0"/>
              <a:buNone/>
            </a:pPr>
            <a:r>
              <a:rPr lang="ru-RU" smtClean="0"/>
              <a:t>Или </a:t>
            </a:r>
            <a:r>
              <a:rPr lang="ru-RU" i="1" smtClean="0"/>
              <a:t>слабая конкуренция как результат </a:t>
            </a:r>
            <a:r>
              <a:rPr lang="ru-RU" smtClean="0"/>
              <a:t>провала регулирования естественных монополий (РЖД, Газпром)? </a:t>
            </a:r>
          </a:p>
          <a:p>
            <a:pPr marL="44450" indent="0">
              <a:buFont typeface="Arial" charset="0"/>
              <a:buNone/>
            </a:pPr>
            <a:r>
              <a:rPr lang="ru-RU" smtClean="0"/>
              <a:t>Или </a:t>
            </a:r>
            <a:r>
              <a:rPr lang="ru-RU" i="1" smtClean="0"/>
              <a:t>слабая конкуренция как результат коррупции </a:t>
            </a:r>
            <a:r>
              <a:rPr lang="ru-RU" smtClean="0"/>
              <a:t>(строительство)?   </a:t>
            </a:r>
          </a:p>
          <a:p>
            <a:pPr marL="44450" indent="0">
              <a:buFont typeface="Arial" charset="0"/>
              <a:buNone/>
            </a:pPr>
            <a:r>
              <a:rPr lang="ru-RU" smtClean="0"/>
              <a:t>Или </a:t>
            </a:r>
            <a:r>
              <a:rPr lang="ru-RU" i="1" smtClean="0"/>
              <a:t>слабая конкуренция как результат давления групп интересов </a:t>
            </a:r>
            <a:r>
              <a:rPr lang="ru-RU" smtClean="0"/>
              <a:t>(регистрация лекарственных препаратов, импорт)?</a:t>
            </a:r>
          </a:p>
          <a:p>
            <a:pPr marL="44450" indent="0">
              <a:buFont typeface="Arial" charset="0"/>
              <a:buNone/>
            </a:pPr>
            <a:r>
              <a:rPr lang="ru-RU" smtClean="0"/>
              <a:t>Но с точки зрения экономической политики это дает преимущества, поскольку показывает разные грани конкурентной политики </a:t>
            </a:r>
          </a:p>
          <a:p>
            <a:pPr marL="44450" indent="0">
              <a:buFont typeface="Arial" charset="0"/>
              <a:buNone/>
            </a:pPr>
            <a:r>
              <a:rPr lang="ru-RU" smtClean="0"/>
              <a:t> 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Экономическая политика в условиях переходного периода, 28 февраля 2013 г.</a:t>
            </a:r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4"/>
          <p:cNvSpPr>
            <a:spLocks noGrp="1"/>
          </p:cNvSpPr>
          <p:nvPr>
            <p:ph type="title"/>
          </p:nvPr>
        </p:nvSpPr>
        <p:spPr>
          <a:xfrm>
            <a:off x="1065213" y="533400"/>
            <a:ext cx="8686800" cy="2286000"/>
          </a:xfrm>
        </p:spPr>
        <p:txBody>
          <a:bodyPr/>
          <a:lstStyle/>
          <a:p>
            <a:r>
              <a:rPr lang="ru-RU" smtClean="0"/>
              <a:t>Спасибо за внимание 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1065213" y="3860800"/>
            <a:ext cx="5100637" cy="1152525"/>
          </a:xfrm>
        </p:spPr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None/>
              <a:defRPr/>
            </a:pPr>
            <a:r>
              <a:rPr lang="ru-RU" dirty="0" smtClean="0"/>
              <a:t>Светлана </a:t>
            </a:r>
            <a:r>
              <a:rPr lang="ru-RU" dirty="0" err="1"/>
              <a:t>Авдашева</a:t>
            </a:r>
            <a:r>
              <a:rPr lang="ru-RU" dirty="0"/>
              <a:t>, </a:t>
            </a:r>
          </a:p>
          <a:p>
            <a:pPr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None/>
              <a:defRPr/>
            </a:pPr>
            <a:r>
              <a:rPr lang="ru-RU" dirty="0"/>
              <a:t>Департамент прикладной экономики НИУ </a:t>
            </a:r>
            <a:r>
              <a:rPr lang="ru-RU" dirty="0" smtClean="0"/>
              <a:t>ВШЭ</a:t>
            </a:r>
          </a:p>
          <a:p>
            <a:pPr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None/>
              <a:defRPr/>
            </a:pPr>
            <a:r>
              <a:rPr lang="en-GB" dirty="0">
                <a:hlinkClick r:id="rId2"/>
              </a:rPr>
              <a:t>http://economics.hse.ru/depe/persons</a:t>
            </a:r>
            <a:r>
              <a:rPr lang="en-GB" dirty="0" smtClean="0">
                <a:hlinkClick r:id="rId2"/>
              </a:rPr>
              <a:t>/</a:t>
            </a:r>
            <a:r>
              <a:rPr lang="ru-RU" dirty="0" smtClean="0"/>
              <a:t> </a:t>
            </a:r>
            <a:endParaRPr lang="ru-RU" dirty="0"/>
          </a:p>
          <a:p>
            <a:pPr fontAlgn="auto"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None/>
              <a:defRPr/>
            </a:pPr>
            <a:r>
              <a:rPr lang="en-US" dirty="0" smtClean="0">
                <a:hlinkClick r:id="rId3"/>
              </a:rPr>
              <a:t>avdash@hse.ru</a:t>
            </a:r>
            <a:r>
              <a:rPr lang="en-US" dirty="0" smtClean="0"/>
              <a:t> 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Экономическая политика в условиях переходного периода, 28 февраля 2013 г.</a:t>
            </a:r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102895266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Рабочий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Рабочий Them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Рабочий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Рабочий Them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Рабочий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TS102895266</Template>
  <TotalTime>1</TotalTime>
  <Words>295</Words>
  <Application>Microsoft Office PowerPoint</Application>
  <PresentationFormat>Произвольный</PresentationFormat>
  <Paragraphs>45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6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Franklin Gothic Medium</vt:lpstr>
      <vt:lpstr>Arial</vt:lpstr>
      <vt:lpstr>Wingdings</vt:lpstr>
      <vt:lpstr>TS102895266</vt:lpstr>
      <vt:lpstr>TS102895266</vt:lpstr>
      <vt:lpstr>TS102895266</vt:lpstr>
      <vt:lpstr>TS102895266</vt:lpstr>
      <vt:lpstr>TS102895266</vt:lpstr>
      <vt:lpstr>TS102895266</vt:lpstr>
      <vt:lpstr>Эффекты слабой конкуренции: поддержка и возражения </vt:lpstr>
      <vt:lpstr>Оценка доклада </vt:lpstr>
      <vt:lpstr>Уровень измерения эффектов: фирма (отрасль) против рынка </vt:lpstr>
      <vt:lpstr>Преимущества и недостатки «уровня рынка» </vt:lpstr>
      <vt:lpstr>Проблемы измерения эффектов в поставленной задаче </vt:lpstr>
      <vt:lpstr>Эффекты чего именно измерены? </vt:lpstr>
      <vt:lpstr>Спасибо за внимание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Эффекты слабой конкуренции: поддержка и возражения </dc:title>
  <dc:creator/>
  <cp:lastModifiedBy/>
  <cp:revision>1</cp:revision>
  <dcterms:created xsi:type="dcterms:W3CDTF">2012-12-02T07:13:15Z</dcterms:created>
  <dcterms:modified xsi:type="dcterms:W3CDTF">2013-03-01T11:32:28Z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TC028952669991</vt:lpwstr>
  </property>
</Properties>
</file>