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3" r:id="rId3"/>
    <p:sldId id="269" r:id="rId4"/>
    <p:sldId id="257" r:id="rId5"/>
    <p:sldId id="279" r:id="rId6"/>
    <p:sldId id="272" r:id="rId7"/>
    <p:sldId id="274" r:id="rId8"/>
    <p:sldId id="259" r:id="rId9"/>
    <p:sldId id="260" r:id="rId10"/>
    <p:sldId id="261" r:id="rId11"/>
    <p:sldId id="262" r:id="rId12"/>
    <p:sldId id="263" r:id="rId13"/>
    <p:sldId id="265" r:id="rId14"/>
    <p:sldId id="264" r:id="rId15"/>
    <p:sldId id="266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7" autoAdjust="0"/>
    <p:restoredTop sz="94660"/>
  </p:normalViewPr>
  <p:slideViewPr>
    <p:cSldViewPr>
      <p:cViewPr>
        <p:scale>
          <a:sx n="76" d="100"/>
          <a:sy n="76" d="100"/>
        </p:scale>
        <p:origin x="-990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672F800-8BA7-4F01-B414-0D54DA401979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771E210-7D44-4696-BD7D-18DAED0C0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6583AA7-028B-4BC1-AAAC-C1D8D38EB355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7B7986-5BCD-4309-B72D-8C0ED9552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E840D0-231B-42F4-9AEB-551665EEFC56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846D43-7179-414E-B2BC-FE249C1781F2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091C2-7909-4FD0-B41E-532EEE6A7A7B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BAB9390-8575-4B6F-B4CD-FCD8456A6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06990-6AFD-4BC8-9E2B-A9A0E7310BD0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E085E-E4BD-4998-A12A-9877A1623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A7E6-2E35-41BB-8B4A-84DECBC5F151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7240D-D3ED-4B74-B27D-DB2F8A27A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3EAC7-8C99-4383-8BE9-5FFAD93F9710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E128B-06C1-46A2-987F-308B92C5A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E6363-FB94-4742-BDA0-C24348109287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54251-BA91-4E5D-8E18-FB499994F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FC07E-1F3D-4AFB-B6E6-E561333AFD6B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632DE-31B6-45C4-9052-71390A7C9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91055E-012B-446F-A0FB-54C17F59FF2C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C174AB-DFBE-4591-B3C0-480557055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71884-AABE-4D91-9EC4-6AB7A513C6F3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4313A-982C-402A-9628-FE69DDC3A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E2948-6B9D-4BF6-A473-42CFEB763B52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533BA-3639-4141-AC7E-CF307214A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790D3-4189-4CA2-9D6E-A0B6EE4DFBEC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AAD0-2E61-4EC6-A1FE-B83C31710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7FEC5-36C3-440C-95B3-C3D9B35CB44C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DEA8B-8A1A-4890-B609-E9E21E836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E985E361-2507-4D9F-A2F3-2E934F59C132}" type="datetime1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0CD928-1979-4740-B854-DDAF67B12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7" r:id="rId2"/>
    <p:sldLayoutId id="2147483886" r:id="rId3"/>
    <p:sldLayoutId id="2147483885" r:id="rId4"/>
    <p:sldLayoutId id="2147483889" r:id="rId5"/>
    <p:sldLayoutId id="2147483890" r:id="rId6"/>
    <p:sldLayoutId id="2147483884" r:id="rId7"/>
    <p:sldLayoutId id="2147483883" r:id="rId8"/>
    <p:sldLayoutId id="2147483882" r:id="rId9"/>
    <p:sldLayoutId id="2147483881" r:id="rId10"/>
    <p:sldLayoutId id="2147483880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8313" y="2205038"/>
            <a:ext cx="8351837" cy="10382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Последствия слабой конкуренции: количественные оценки и выводы для политики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Экспертно-аналитический доклад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4652963"/>
            <a:ext cx="7632700" cy="1752600"/>
          </a:xfrm>
        </p:spPr>
        <p:txBody>
          <a:bodyPr/>
          <a:lstStyle/>
          <a:p>
            <a:pPr marL="63500" algn="r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Голованова С.В.</a:t>
            </a:r>
          </a:p>
          <a:p>
            <a:pPr marL="63500" algn="r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К.э.н., доцент НИУ ВШЭ – </a:t>
            </a:r>
          </a:p>
          <a:p>
            <a:pPr marL="63500" algn="r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Нижний Новгород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908050"/>
            <a:ext cx="6913562" cy="1143000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Сектор грузовых железнодорожных перевозок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0" y="2276475"/>
            <a:ext cx="8589963" cy="352901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Расходы на транспортировку –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значительная часть издержек для других отраслей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, основная доля перевозок – ж/д транспорт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Сохранение доминирования ОАО «РЖД» и его дочерних обществ в секторе ж/д перевозок приводит к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превышению тарифа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над указанным в Прейскуранте 10-01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на 15-40%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, при этом сам тариф в Прейскуранте 10-01 может оказаться завышенным</a:t>
            </a:r>
          </a:p>
          <a:p>
            <a:pPr>
              <a:buFont typeface="Arial" charset="0"/>
              <a:buChar char="•"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Потери от недостаточного развития конкуренции в секторе грузовых перевозок составляют около 0,84% годового ВВП, или около 450 млрд. руб. для ВВП 2011 года</a:t>
            </a:r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323850" y="404813"/>
            <a:ext cx="9144000" cy="1143000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Строительство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323850" y="1628775"/>
            <a:ext cx="8569325" cy="504031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Большая социальная значимость сектора, государственные программы по стимулированию строительства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Основная причина слабого развития конкуренции –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высокие административные барьеры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Развитие конкуренции путем снижения барьеров могло бы привести к уменьшению себестоимости строительства 1 кв. м жилья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на 1/4 - 1/3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(Оценки Института проблем правоприменения при Европейском Университете в Санкт-Петербурге)</a:t>
            </a:r>
          </a:p>
          <a:p>
            <a:pPr>
              <a:buFont typeface="Arial" charset="0"/>
              <a:buChar char="•"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Потери от недостаточного развития конкуренции в секторе жилищного строительства вследствие высоких административных барьеров составляют от 0,21% до 0,54% годового ВВП, или в интервале от 100 до 295 млрд. руб. в ВВП 2011 года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6983412" cy="1143000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Фармацевтическая отрасль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2060575"/>
            <a:ext cx="8497887" cy="3744913"/>
          </a:xfrm>
        </p:spPr>
        <p:txBody>
          <a:bodyPr rtlCol="0">
            <a:no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 из наиболее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инновационноемких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социально значимых сфер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Чрезмерная усложненность процедур проведения клинических исследований и регистрации лекарственных средств приводит к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задержке выхода новых препаратов на рынок (более чем на 2 года). </a:t>
            </a:r>
          </a:p>
          <a:p>
            <a:pPr marL="361950" indent="-3619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Усложнение указанных процедур препятствует конкуренции на рынке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дженериков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приводя к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недополучению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выгод в секторе льготного лекарственного обеспечения и госпитальных закупок до 20-22 млрд. руб. в год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25538"/>
            <a:ext cx="5903913" cy="1143000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Ограничение импорта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250825" y="2276475"/>
            <a:ext cx="8507413" cy="316865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Российская система импортных тарифов преимущественно ориентирована на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ограничение иностранной конкуренции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Уровень импортных тарифов в России </a:t>
            </a: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выше, чем в 48% стран мира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, и превышает уровень тарифов в других странах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8 и БРИКС (за исключением Бразилии)</a:t>
            </a:r>
          </a:p>
          <a:p>
            <a:pPr>
              <a:buFont typeface="Arial" charset="0"/>
              <a:buChar char="•"/>
            </a:pPr>
            <a:r>
              <a:rPr lang="ru-RU" sz="2200" b="1" smtClean="0">
                <a:latin typeface="Times New Roman" pitchFamily="18" charset="0"/>
                <a:cs typeface="Times New Roman" pitchFamily="18" charset="0"/>
              </a:rPr>
              <a:t>Ежегодные потери от ограничений иностранной конкуренции составляют от 1% ВВП (консервативная оценка) до 3-4% ВВП (умеренная оценка)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549275"/>
            <a:ext cx="8496300" cy="1398588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Интегральная оценка воздействия конкуренции на ВВП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395288" y="1916113"/>
            <a:ext cx="8569325" cy="4105275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Полученные консервативные оценки последствий недостаточного развития конкуренции показывают, что ежегодно российский ВВП недопроизводится на несколько процентных пунктов, что в абсолютном выражении измеряется триллионами рублей</a:t>
            </a:r>
          </a:p>
          <a:p>
            <a:pPr lvl="1">
              <a:buFont typeface="Arial" charset="0"/>
              <a:buChar char="–"/>
            </a:pPr>
            <a:r>
              <a:rPr lang="ru-RU" sz="2200" i="1" smtClean="0">
                <a:latin typeface="Times New Roman" pitchFamily="18" charset="0"/>
                <a:cs typeface="Times New Roman" pitchFamily="18" charset="0"/>
              </a:rPr>
              <a:t>Минимальная оценка потерь по исследованных сферам – около 2,5% ВВП, или свыше 1,3 трлн. руб. для ВВП 2011 г.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Полученная оценка учитывает только часть потерь, поскольку оценены далеко не все сферы и не полный набор возможных эффектов</a:t>
            </a:r>
          </a:p>
          <a:p>
            <a:pPr lvl="1">
              <a:buFont typeface="Arial" charset="0"/>
              <a:buChar char="–"/>
            </a:pPr>
            <a:r>
              <a:rPr lang="ru-RU" sz="2200" i="1" smtClean="0">
                <a:latin typeface="Times New Roman" pitchFamily="18" charset="0"/>
                <a:cs typeface="Times New Roman" pitchFamily="18" charset="0"/>
              </a:rPr>
              <a:t>С учетом международного опыта оценок эффекта конкуренции, потенциальные потери измеряются двузначными цифрами в процентных пунктах ВВП и, возможно, двузначными цифрами в триллионах рублей</a:t>
            </a:r>
          </a:p>
          <a:p>
            <a:pPr lvl="1">
              <a:buFont typeface="Arial" charset="0"/>
              <a:buChar char="–"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12684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0" y="1916113"/>
            <a:ext cx="9144000" cy="4249737"/>
          </a:xfrm>
        </p:spPr>
        <p:txBody>
          <a:bodyPr/>
          <a:lstStyle/>
          <a:p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Первая для России количественная оценка потерь от слабой конкуренции показывает, что счет идет как минимум на триллионы рублей. Это цена, которую приходится </a:t>
            </a:r>
            <a:r>
              <a:rPr lang="ru-RU" sz="2200" i="1" smtClean="0">
                <a:latin typeface="Times New Roman" pitchFamily="18" charset="0"/>
                <a:cs typeface="Times New Roman" pitchFamily="18" charset="0"/>
              </a:rPr>
              <a:t>ежегодно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платить обществу за слабое развитие конкуренции. </a:t>
            </a:r>
          </a:p>
          <a:p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Защита и развитие конкуренции - ключевой вопрос при формировании экономической политики внутри страны и при позиционировании России в глобальной конкуренции на обозримую перспективу.</a:t>
            </a:r>
          </a:p>
          <a:p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Формальные признаки проявление интереса к проблемам развития конкуренции есть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комиссия Правительства РФ по развитию конкуренции и МСБ. Повлияет на интенсивность конкуренции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1700213"/>
            <a:ext cx="8229600" cy="129698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179388" y="1412875"/>
            <a:ext cx="8640762" cy="4319588"/>
          </a:xfrm>
        </p:spPr>
        <p:txBody>
          <a:bodyPr>
            <a:normAutofit fontScale="90000"/>
          </a:bodyPr>
          <a:lstStyle/>
          <a:p>
            <a:pPr indent="169863" fontAlgn="auto">
              <a:spcAft>
                <a:spcPts val="0"/>
              </a:spcAft>
              <a:tabLst>
                <a:tab pos="8042275" algn="l"/>
              </a:tabLst>
              <a:defRPr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Доклад подготовлен авторским коллективом: </a:t>
            </a:r>
            <a:b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Шаститко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А.Е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(руководитель авторского коллектива) –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д.э.н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профессор, Директор Центра исследований конкуренции и экономического регулирования РАНХ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иГС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Президенте РФ;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Голованова С.В.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доцент кафедры экономической теории и эконометрики НИУ ВШЭ - Нижний Новгород;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Крючкова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П.В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д.э.н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профессор кафедры экономического анализа организаций и рынков, в.н.с. Института анализа предприятий и рынков НИУ ВШЭ;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Курдин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стажер-исследователь Центра комплексных европейских и международных исследований (ЦКЕМИ) НИУ ВШЭ;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Новиков В.В.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с.н.с.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РАНХиГС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Президенте РФ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Овчинников М.А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к.э.н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начальник Управления контроля промышленности и оборонного комплекса ФАС России;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Павлова Н.С.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советник Управления контроля промышленности и оборонного комплекса ФАС России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Постановка проблемы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395288" y="1989138"/>
            <a:ext cx="8229600" cy="432435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Эксперты признают важность конкуренции для общественного благосостояния, экономического развития, устойчивости политической системы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Развитие конкуренции (в будущем) требует жертв в настоящем – стоит ли игра свеч?</a:t>
            </a:r>
          </a:p>
          <a:p>
            <a:pPr lvl="1">
              <a:buFont typeface="Wingdings" pitchFamily="2" charset="2"/>
              <a:buChar char="Ø"/>
            </a:pPr>
            <a:r>
              <a:rPr lang="ru-RU" sz="2200" b="1" i="1" smtClean="0">
                <a:latin typeface="Times New Roman" pitchFamily="18" charset="0"/>
                <a:cs typeface="Times New Roman" pitchFamily="18" charset="0"/>
              </a:rPr>
              <a:t>Необходимы количественные оценки потерь и выигрышей общества, но интегральных количественных оценок мало, а для России – нет вообще</a:t>
            </a:r>
          </a:p>
          <a:p>
            <a:pPr>
              <a:buFont typeface="Arial" charset="0"/>
              <a:buChar char="•"/>
            </a:pP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Настоящий доклад – первая попытка количественной оценки последствий  слабой конкуренции для экономики России</a:t>
            </a:r>
          </a:p>
          <a:p>
            <a:pPr>
              <a:buFont typeface="Arial" charset="0"/>
              <a:buChar char="•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Прямой ущерб от ограничения конкуренции и эффекты конкурентной политики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0" y="2420938"/>
            <a:ext cx="8785225" cy="3024187"/>
          </a:xfrm>
        </p:spPr>
        <p:txBody>
          <a:bodyPr/>
          <a:lstStyle/>
          <a:p>
            <a:pPr lvl="1"/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Витаминный картель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Connor, 2004)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ущерб потребителям</a:t>
            </a:r>
            <a:r>
              <a:rPr lang="en-US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до 13 млрд. долларов США</a:t>
            </a:r>
          </a:p>
          <a:p>
            <a:pPr lvl="1"/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Коммунальные услуги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США (</a:t>
            </a:r>
            <a:r>
              <a:rPr lang="en-US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Bruggink, 1985)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потери в размере </a:t>
            </a: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10% выручки крупных и 6% выручки локальных компаний</a:t>
            </a:r>
            <a:endParaRPr lang="en-US" sz="22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Реформа системы госзакупок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США – </a:t>
            </a: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цен на 6,5%-30%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зависимости от сектора</a:t>
            </a:r>
          </a:p>
          <a:p>
            <a:pPr lvl="1"/>
            <a:endParaRPr lang="ru-RU" sz="2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Прямой ущерб от ограничения конкуренции и эффекты конкурентной политики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323850" y="2565400"/>
            <a:ext cx="8362950" cy="1900238"/>
          </a:xfrm>
        </p:spPr>
        <p:txBody>
          <a:bodyPr/>
          <a:lstStyle/>
          <a:p>
            <a:pPr marL="627063" lvl="1" indent="-263525"/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Доказана </a:t>
            </a:r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положительная связь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результативностью применения антимонопольного законодательства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Buccirossi et al.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2009), а также </a:t>
            </a:r>
            <a:r>
              <a:rPr lang="ru-RU" sz="2200" u="sng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качеством антимонопольного законодательства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Voight </a:t>
            </a:r>
            <a:r>
              <a:rPr lang="ru-RU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2009) и </a:t>
            </a:r>
            <a:r>
              <a:rPr lang="ru-RU" sz="2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совокупной факторной производительностью</a:t>
            </a:r>
          </a:p>
          <a:p>
            <a:pPr marL="0" indent="0">
              <a:buFont typeface="Arial" charset="0"/>
              <a:buNone/>
            </a:pPr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Прямой ущерб от ограничения конкуренции и эффекты конкурентной политики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323850" y="2133600"/>
            <a:ext cx="8362950" cy="3311525"/>
          </a:xfrm>
        </p:spPr>
        <p:txBody>
          <a:bodyPr>
            <a:normAutofit/>
          </a:bodyPr>
          <a:lstStyle/>
          <a:p>
            <a:pPr marL="627063" lvl="1" indent="-263525" fontAlgn="auto">
              <a:spcAft>
                <a:spcPts val="0"/>
              </a:spcAft>
              <a:buFont typeface="Georgia"/>
              <a:buChar char="▫"/>
              <a:defRPr/>
            </a:pP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Дерегулирование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телекоммуникационного сектор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в Великобритании –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тарифа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минуту международного разговора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10 раз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реальном выражении за период с 1992 по 2002 год.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Char char="▫"/>
              <a:defRPr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Либерализация рынка </a:t>
            </a:r>
            <a:r>
              <a:rPr lang="ru-RU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пассажирских авиаперевозок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ЕС –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тарифов почти втрое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период с 1992 по 2002 год</a:t>
            </a:r>
          </a:p>
          <a:p>
            <a:pPr marL="658368" lvl="1" indent="-246888" fontAlgn="auto">
              <a:spcAft>
                <a:spcPts val="0"/>
              </a:spcAft>
              <a:buFont typeface="Georgia"/>
              <a:buChar char="▫"/>
              <a:defRPr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Либерализация сектора </a:t>
            </a:r>
            <a:r>
              <a:rPr lang="ru-RU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торговли оптикой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Competition and Growth. OFT Report,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2011) – чистый выигрыш на уровне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12-20 млн. фунтов в год</a:t>
            </a:r>
          </a:p>
          <a:p>
            <a:pPr marL="627063" lvl="1" indent="-263525" fontAlgn="auto">
              <a:spcAft>
                <a:spcPts val="0"/>
              </a:spcAft>
              <a:buFont typeface="Georgia"/>
              <a:buChar char="▫"/>
              <a:defRPr/>
            </a:pP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650" y="1052513"/>
            <a:ext cx="822960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исследования:</a:t>
            </a:r>
            <a:endParaRPr lang="ru-RU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457200" y="2249488"/>
            <a:ext cx="8229600" cy="2547937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ru-RU" sz="2400" smtClean="0"/>
              <a:t>	Оценить количественно порядок интегральных потерь от слабого развития конкуренции в экономике России</a:t>
            </a:r>
          </a:p>
          <a:p>
            <a:endParaRPr lang="ru-RU" sz="2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611188" y="908050"/>
            <a:ext cx="8229600" cy="1400175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Отрасли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сферы: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900113" y="2205038"/>
            <a:ext cx="6408737" cy="3779837"/>
          </a:xfrm>
        </p:spPr>
        <p:txBody>
          <a:bodyPr/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Газовая отрасль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Сектор грузовых перевозок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Строительство</a:t>
            </a: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Фармацевтическая отрасль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Trebuchet MS" pitchFamily="34" charset="0"/>
              <a:buAutoNum type="arabicPeriod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Ограничение конкуренции со стороны импорта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8315325" cy="1152525"/>
          </a:xfrm>
        </p:spPr>
        <p:txBody>
          <a:bodyPr>
            <a:normAutofit/>
          </a:bodyPr>
          <a:lstStyle/>
          <a:p>
            <a:pPr marL="169863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Газовая отрасль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2060575"/>
            <a:ext cx="8281988" cy="4105275"/>
          </a:xfrm>
        </p:spPr>
        <p:txBody>
          <a:bodyPr rtlCol="0">
            <a:normAutofit lnSpcReduction="10000"/>
          </a:bodyPr>
          <a:lstStyle/>
          <a:p>
            <a:pPr marL="365760" indent="-256032" fontAlgn="auto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Текущие регулируемые тарифы ниже экспортных цен, но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выше потенциальной конкурентной цены</a:t>
            </a:r>
          </a:p>
          <a:p>
            <a:pPr marL="365760" indent="-256032" fontAlgn="auto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Цены, устанавливаемые ОАО «Газпром» на внутреннем рынке, создают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эффект «ценового зонтика» для имеющихся конкурентов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также приводя к завышению цен</a:t>
            </a:r>
          </a:p>
          <a:p>
            <a:pPr marL="365760" indent="-256032" fontAlgn="auto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Переход к нерегулируемым ценам на внутреннем рынке в 2015 г. при сохранении доминирующего положения ОАО «Газпром»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не решит проблему</a:t>
            </a:r>
          </a:p>
          <a:p>
            <a:pPr marL="365760" indent="-256032" fontAlgn="auto">
              <a:lnSpc>
                <a:spcPct val="110000"/>
              </a:lnSpc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Потери от слабой конкуренции в газовой отрасли составляют около 0,4% годового ВВП, или более 200 млрд. руб. для ВВП 2011 года</a:t>
            </a:r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11780</TotalTime>
  <Words>860</Words>
  <Application>Microsoft Office PowerPoint</Application>
  <PresentationFormat>Экран (4:3)</PresentationFormat>
  <Paragraphs>66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Arial</vt:lpstr>
      <vt:lpstr>Trebuchet MS</vt:lpstr>
      <vt:lpstr>Georgia</vt:lpstr>
      <vt:lpstr>Wingdings 2</vt:lpstr>
      <vt:lpstr>Calibri</vt:lpstr>
      <vt:lpstr>Times New Roman</vt:lpstr>
      <vt:lpstr>Wingdings</vt:lpstr>
      <vt:lpstr>Городская</vt:lpstr>
      <vt:lpstr>Городская</vt:lpstr>
      <vt:lpstr>Городская</vt:lpstr>
      <vt:lpstr>Городская</vt:lpstr>
      <vt:lpstr>Последствия слабой конкуренции: количественные оценки и выводы для политики  Экспертно-аналитический доклад </vt:lpstr>
      <vt:lpstr> Доклад подготовлен авторским коллективом:   Шаститко А.Е. (руководитель авторского коллектива) – д.э.н., профессор, Директор Центра исследований конкуренции и экономического регулирования РАНХ иГС при Президенте РФ; Голованова С.В. – к.э.н., доцент кафедры экономической теории и эконометрики НИУ ВШЭ - Нижний Новгород; Крючкова П.В. – д.э.н., профессор кафедры экономического анализа организаций и рынков, в.н.с. Института анализа предприятий и рынков НИУ ВШЭ; Курдин А.А. – к.э.н., стажер-исследователь Центра комплексных европейских и международных исследований (ЦКЕМИ) НИУ ВШЭ; Новиков В.В. – с.н.с. РАНХиГС при Президенте РФ Овчинников М.А. – к.э.н., начальник Управления контроля промышленности и оборонного комплекса ФАС России; Павлова Н.С. – советник Управления контроля промышленности и оборонного комплекса ФАС России  </vt:lpstr>
      <vt:lpstr>Постановка проблемы</vt:lpstr>
      <vt:lpstr>Прямой ущерб от ограничения конкуренции и эффекты конкурентной политики</vt:lpstr>
      <vt:lpstr>Прямой ущерб от ограничения конкуренции и эффекты конкурентной политики</vt:lpstr>
      <vt:lpstr>Прямой ущерб от ограничения конкуренции и эффекты конкурентной политики</vt:lpstr>
      <vt:lpstr>Цель исследования:</vt:lpstr>
      <vt:lpstr>Отрасли/сферы:</vt:lpstr>
      <vt:lpstr>Газовая отрасль</vt:lpstr>
      <vt:lpstr>Сектор грузовых железнодорожных перевозок</vt:lpstr>
      <vt:lpstr>Строительство</vt:lpstr>
      <vt:lpstr>Фармацевтическая отрасль</vt:lpstr>
      <vt:lpstr>Ограничение импорта</vt:lpstr>
      <vt:lpstr>Интегральная оценка воздействия конкуренции на ВВП</vt:lpstr>
      <vt:lpstr>Выводы</vt:lpstr>
      <vt:lpstr>Спасибо за внимание!</vt:lpstr>
    </vt:vector>
  </TitlesOfParts>
  <Company>ФАС России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Павлова  Наталья Сергеевна</dc:creator>
  <cp:lastModifiedBy>User</cp:lastModifiedBy>
  <cp:revision>105</cp:revision>
  <dcterms:created xsi:type="dcterms:W3CDTF">2012-09-17T05:27:18Z</dcterms:created>
  <dcterms:modified xsi:type="dcterms:W3CDTF">2013-03-01T11:54:56Z</dcterms:modified>
</cp:coreProperties>
</file>