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sldIdLst>
    <p:sldId id="256" r:id="rId2"/>
    <p:sldId id="262" r:id="rId3"/>
    <p:sldId id="257" r:id="rId4"/>
    <p:sldId id="261" r:id="rId5"/>
    <p:sldId id="258" r:id="rId6"/>
    <p:sldId id="263" r:id="rId7"/>
    <p:sldId id="259" r:id="rId8"/>
    <p:sldId id="260" r:id="rId9"/>
    <p:sldId id="264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3B67A4E0-07ED-40E3-BC7B-0F16A2EBD47A}" type="datetimeFigureOut">
              <a:rPr lang="ru-RU"/>
              <a:pPr>
                <a:defRPr/>
              </a:pPr>
              <a:t>01.03.2013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DBD81863-1B9E-44F8-BB12-A76B2EA4193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5363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C6FBE66-7742-41B7-9DD9-1C5A27C91C16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7411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C2A5500-A73F-4EB4-9F8F-FF22AA30B8F9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9459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373F9E5-2F9D-4040-962A-5DE380C5C7CB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1507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2CD92A6-A8B6-4ED3-A3C7-BF4C84CDB0AF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3555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B0688CD-5AC9-4196-8325-F4C0D9BB8553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5603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8EDCA03-69D8-45E7-96F1-9C2134813E21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7651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50DCA71-94CE-422D-8E98-FE27E28411EB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9699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A39FAD1-F045-4AC9-A3F1-2FDE3959647B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1747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8B58213-E619-4C82-9822-D8E37BC7C40E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/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A0D611-2626-4A02-BC51-405699E785A1}" type="datetime1">
              <a:rPr lang="ru-RU"/>
              <a:pPr>
                <a:defRPr/>
              </a:pPr>
              <a:t>01.03.2013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70CAC3-8D22-4CC7-97B8-4951161AE7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1D55EA-0FAC-4801-B0A9-811DE3518F42}" type="datetime1">
              <a:rPr lang="ru-RU"/>
              <a:pPr>
                <a:defRPr/>
              </a:pPr>
              <a:t>01.03.2013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908C8E-FA20-4DD5-BBA6-5EDC6888AA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81157-51A3-4117-AC22-444574FC4859}" type="datetime1">
              <a:rPr lang="ru-RU"/>
              <a:pPr>
                <a:defRPr/>
              </a:pPr>
              <a:t>01.03.2013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336432-AF88-4291-9E8F-468AB619AB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A51AC3-4BC9-4CD4-9740-E17C08F8F50D}" type="datetime1">
              <a:rPr lang="ru-RU"/>
              <a:pPr>
                <a:defRPr/>
              </a:pPr>
              <a:t>01.03.2013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DD56E0-71FB-4B87-82CD-1A73C22BD63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6"/>
          <p:cNvSpPr/>
          <p:nvPr/>
        </p:nvSpPr>
        <p:spPr>
          <a:xfrm>
            <a:off x="4495800" y="3924300"/>
            <a:ext cx="84138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Oval 7"/>
          <p:cNvSpPr/>
          <p:nvPr/>
        </p:nvSpPr>
        <p:spPr>
          <a:xfrm>
            <a:off x="4695825" y="3924300"/>
            <a:ext cx="84138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Oval 8"/>
          <p:cNvSpPr/>
          <p:nvPr/>
        </p:nvSpPr>
        <p:spPr>
          <a:xfrm>
            <a:off x="4297363" y="3924300"/>
            <a:ext cx="84137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3ED707-AECC-4F0D-BDF5-9DB109BEE842}" type="datetime1">
              <a:rPr lang="ru-RU"/>
              <a:pPr>
                <a:defRPr/>
              </a:pPr>
              <a:t>01.03.2013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DC5411-BBDA-42B0-A34A-7184FD93FBC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DDE848-B7FF-48F6-9886-482C256EE6A0}" type="datetime1">
              <a:rPr lang="ru-RU"/>
              <a:pPr>
                <a:defRPr/>
              </a:pPr>
              <a:t>01.03.2013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67C23F-BF0C-41B5-B429-2E30B9F6DE9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62F859-E84C-4556-9CA6-084B7D74B2FB}" type="datetime1">
              <a:rPr lang="ru-RU"/>
              <a:pPr>
                <a:defRPr/>
              </a:pPr>
              <a:t>01.03.2013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A61B48-4B27-494F-8E1D-CDB6113948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484B3E-69CC-4DFB-B4E0-E256A9825EF9}" type="datetime1">
              <a:rPr lang="ru-RU"/>
              <a:pPr>
                <a:defRPr/>
              </a:pPr>
              <a:t>01.03.2013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D16979-63C3-4943-9CA8-456DD4458C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5A71E1-BF63-4C38-A239-DEC4883C5D91}" type="datetime1">
              <a:rPr lang="ru-RU"/>
              <a:pPr>
                <a:defRPr/>
              </a:pPr>
              <a:t>01.03.2013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C74922-0461-406A-ACEC-EE4CF88CF4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AFE211-7CFE-44B1-A655-D03E27FD7AB2}" type="datetime1">
              <a:rPr lang="ru-RU"/>
              <a:pPr>
                <a:defRPr/>
              </a:pPr>
              <a:t>01.03.2013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FA0A7D-1523-4B23-A9BB-0DCC9EB5F3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D03D23-2EB3-40F3-AD74-1738575BEC2E}" type="datetime1">
              <a:rPr lang="ru-RU"/>
              <a:pPr>
                <a:defRPr/>
              </a:pPr>
              <a:t>01.03.2013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00A037-7073-40AC-AC52-21C11C4AB7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2700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>
              <a:defRPr/>
            </a:pPr>
            <a:fld id="{D6637CAC-5497-4DCD-86AE-BB0E8D2BE3C5}" type="datetime1">
              <a:rPr lang="ru-RU"/>
              <a:pPr>
                <a:defRPr/>
              </a:pPr>
              <a:t>01.03.2013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8813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925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>
              <a:defRPr/>
            </a:pPr>
            <a:fld id="{C875C659-D665-446E-8A04-7D05D139E8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8200" y="6499225"/>
            <a:ext cx="84138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69913" y="6499225"/>
            <a:ext cx="84137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2" r:id="rId2"/>
    <p:sldLayoutId id="2147483684" r:id="rId3"/>
    <p:sldLayoutId id="2147483681" r:id="rId4"/>
    <p:sldLayoutId id="2147483680" r:id="rId5"/>
    <p:sldLayoutId id="2147483679" r:id="rId6"/>
    <p:sldLayoutId id="2147483678" r:id="rId7"/>
    <p:sldLayoutId id="2147483677" r:id="rId8"/>
    <p:sldLayoutId id="2147483676" r:id="rId9"/>
    <p:sldLayoutId id="2147483675" r:id="rId10"/>
    <p:sldLayoutId id="2147483674" r:id="rId11"/>
  </p:sldLayoutIdLst>
  <p:hf hdr="0" ftr="0" dt="0"/>
  <p:txStyles>
    <p:titleStyle>
      <a:lvl1pPr algn="ctr" rtl="0" fontAlgn="base">
        <a:lnSpc>
          <a:spcPts val="5800"/>
        </a:lnSpc>
        <a:spcBef>
          <a:spcPct val="0"/>
        </a:spcBef>
        <a:spcAft>
          <a:spcPct val="0"/>
        </a:spcAft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  <a:lvl2pPr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2pPr>
      <a:lvl3pPr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3pPr>
      <a:lvl4pPr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4pPr>
      <a:lvl5pPr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5pPr>
      <a:lvl6pPr marL="457200"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6pPr>
      <a:lvl7pPr marL="914400"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7pPr>
      <a:lvl8pPr marL="1371600"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8pPr>
      <a:lvl9pPr marL="1828800"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7F7F7F"/>
          </a:solidFill>
          <a:latin typeface="+mj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Courier New" pitchFamily="49" charset="0"/>
        <a:buChar char="o"/>
        <a:defRPr sz="1600" kern="1200">
          <a:solidFill>
            <a:srgbClr val="7F7F7F"/>
          </a:solidFill>
          <a:latin typeface="+mj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rgbClr val="7F7F7F"/>
          </a:solidFill>
          <a:latin typeface="+mj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Courier New" pitchFamily="49" charset="0"/>
        <a:buChar char="o"/>
        <a:defRPr sz="1600" kern="1200">
          <a:solidFill>
            <a:srgbClr val="7F7F7F"/>
          </a:solidFill>
          <a:latin typeface="+mj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rgbClr val="7F7F7F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4213" y="1844675"/>
            <a:ext cx="7772400" cy="158432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4800" dirty="0" smtClean="0"/>
              <a:t>Конкуренция и рост:</a:t>
            </a:r>
            <a:br>
              <a:rPr lang="ru-RU" sz="4800" dirty="0" smtClean="0"/>
            </a:br>
            <a:r>
              <a:rPr lang="ru-RU" sz="4800" dirty="0" smtClean="0"/>
              <a:t>газовая отрасль</a:t>
            </a: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2000" y="3933825"/>
            <a:ext cx="4240213" cy="1150938"/>
          </a:xfrm>
        </p:spPr>
        <p:txBody>
          <a:bodyPr rtlCol="0">
            <a:noAutofit/>
          </a:bodyPr>
          <a:lstStyle/>
          <a:p>
            <a:pPr algn="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000" dirty="0" smtClean="0"/>
              <a:t>Александр Курдин, к. э. н.</a:t>
            </a:r>
          </a:p>
          <a:p>
            <a:pPr algn="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000" dirty="0" smtClean="0"/>
              <a:t>Научный сотрудник </a:t>
            </a:r>
            <a:r>
              <a:rPr lang="ru-RU" sz="2000" dirty="0" err="1" smtClean="0"/>
              <a:t>РАНХиГС</a:t>
            </a:r>
            <a:endParaRPr lang="ru-RU" sz="2000" dirty="0" smtClean="0"/>
          </a:p>
          <a:p>
            <a:pPr algn="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000" dirty="0" smtClean="0"/>
              <a:t>Руководитель департамента</a:t>
            </a:r>
          </a:p>
          <a:p>
            <a:pPr algn="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000" dirty="0" smtClean="0"/>
              <a:t>ФГБУ «Российское энергетическое агентство»</a:t>
            </a:r>
            <a:endParaRPr lang="ru-RU" sz="2000" dirty="0"/>
          </a:p>
        </p:txBody>
      </p:sp>
      <p:sp>
        <p:nvSpPr>
          <p:cNvPr id="14340" name="TextBox 3"/>
          <p:cNvSpPr txBox="1">
            <a:spLocks noChangeArrowheads="1"/>
          </p:cNvSpPr>
          <p:nvPr/>
        </p:nvSpPr>
        <p:spPr bwMode="auto">
          <a:xfrm>
            <a:off x="539750" y="6453188"/>
            <a:ext cx="8135938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200">
                <a:latin typeface="Palatino Linotype" pitchFamily="18" charset="0"/>
              </a:rPr>
              <a:t>Научный семинар Е. Г. Ясина, НИУ ВШЭ, 28 февраля 2013 г.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11174F-A7C0-44F7-9EC4-CD965E7894C7}" type="slidenum">
              <a:rPr lang="ru-RU"/>
              <a:pPr>
                <a:defRPr/>
              </a:pPr>
              <a:t>1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850" y="549275"/>
            <a:ext cx="8229600" cy="935038"/>
          </a:xfrm>
        </p:spPr>
        <p:txBody>
          <a:bodyPr/>
          <a:lstStyle/>
          <a:p>
            <a:pPr algn="l" fontAlgn="auto">
              <a:lnSpc>
                <a:spcPct val="100000"/>
              </a:lnSpc>
              <a:spcAft>
                <a:spcPts val="0"/>
              </a:spcAft>
              <a:defRPr/>
            </a:pPr>
            <a:r>
              <a:rPr lang="ru-RU" sz="4000" b="1" dirty="0" smtClean="0"/>
              <a:t>Специфика проблем </a:t>
            </a:r>
            <a:br>
              <a:rPr lang="ru-RU" sz="4000" b="1" dirty="0" smtClean="0"/>
            </a:br>
            <a:r>
              <a:rPr lang="ru-RU" sz="4000" b="1" dirty="0" smtClean="0"/>
              <a:t>газовой отрасли</a:t>
            </a:r>
            <a:endParaRPr lang="ru-RU" sz="4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288" y="1773238"/>
            <a:ext cx="8229600" cy="4525962"/>
          </a:xfrm>
        </p:spPr>
        <p:txBody>
          <a:bodyPr rtlCol="0">
            <a:normAutofit/>
          </a:bodyPr>
          <a:lstStyle/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Доминирование «Газпрома»: обеспечивает почти 70% внутреннего спроса РФ, контролирует более 70% запасов природного газа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Сетевая инфраструктура, газотранспортная система как естественно-монопольный компонент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Попытка отказа от ценового регулирования  и выхода на ценовой паритет с </a:t>
            </a:r>
            <a:r>
              <a:rPr lang="ru-RU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нетбэком</a:t>
            </a:r>
            <a:endParaRPr lang="ru-RU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C309F6-331A-4B37-901D-31B96322DFA9}" type="slidenum">
              <a:rPr lang="ru-RU"/>
              <a:pPr>
                <a:defRPr/>
              </a:pPr>
              <a:t>2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850" y="404813"/>
            <a:ext cx="8229600" cy="1143000"/>
          </a:xfrm>
        </p:spPr>
        <p:txBody>
          <a:bodyPr/>
          <a:lstStyle/>
          <a:p>
            <a:pPr algn="l" fontAlgn="auto">
              <a:lnSpc>
                <a:spcPct val="100000"/>
              </a:lnSpc>
              <a:spcAft>
                <a:spcPts val="0"/>
              </a:spcAft>
              <a:defRPr/>
            </a:pPr>
            <a:r>
              <a:rPr lang="ru-RU" sz="4000" b="1" dirty="0" smtClean="0"/>
              <a:t>Потери от недостаточно интенсивной конкуренции</a:t>
            </a:r>
            <a:endParaRPr lang="ru-RU" sz="4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8313" y="2349500"/>
            <a:ext cx="8229600" cy="2908300"/>
          </a:xfrm>
        </p:spPr>
        <p:txBody>
          <a:bodyPr rtlCol="0">
            <a:normAutofit/>
          </a:bodyPr>
          <a:lstStyle/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Завышенные цены на газ (следовательно, и на электричество), устанавливаемые на основе паритета с </a:t>
            </a:r>
            <a:r>
              <a:rPr lang="ru-RU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нетбэком</a:t>
            </a:r>
            <a:endParaRPr lang="ru-RU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Ограниченные темпы повышения эффективности предприятий при отсутствии конкурентного давления (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Arrow, 1962; </a:t>
            </a:r>
            <a:r>
              <a:rPr lang="en-US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Etro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, 2007)</a:t>
            </a:r>
            <a:endParaRPr lang="ru-RU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4AFC70-724E-43B8-9587-0B0193A6A9AC}" type="slidenum">
              <a:rPr lang="ru-RU"/>
              <a:pPr>
                <a:defRPr/>
              </a:pPr>
              <a:t>3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950" y="44450"/>
            <a:ext cx="9001125" cy="1143000"/>
          </a:xfrm>
        </p:spPr>
        <p:txBody>
          <a:bodyPr/>
          <a:lstStyle/>
          <a:p>
            <a:pPr algn="l" fontAlgn="auto">
              <a:lnSpc>
                <a:spcPct val="100000"/>
              </a:lnSpc>
              <a:spcAft>
                <a:spcPts val="0"/>
              </a:spcAft>
              <a:defRPr/>
            </a:pPr>
            <a:r>
              <a:rPr lang="ru-RU" sz="3200" b="1" dirty="0" smtClean="0"/>
              <a:t>Цены на газ «Газпрома» и других поставщиков в Европе, долл./тыс. куб. м</a:t>
            </a:r>
            <a:endParaRPr lang="ru-RU" sz="3200" b="1" dirty="0"/>
          </a:p>
        </p:txBody>
      </p:sp>
      <p:sp>
        <p:nvSpPr>
          <p:cNvPr id="2048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Palatino Linotype" pitchFamily="18" charset="0"/>
            </a:endParaRPr>
          </a:p>
        </p:txBody>
      </p:sp>
      <p:sp>
        <p:nvSpPr>
          <p:cNvPr id="20484" name="Прямоугольник 4"/>
          <p:cNvSpPr>
            <a:spLocks noChangeArrowheads="1"/>
          </p:cNvSpPr>
          <p:nvPr/>
        </p:nvSpPr>
        <p:spPr bwMode="auto">
          <a:xfrm>
            <a:off x="6372225" y="6450013"/>
            <a:ext cx="2344738" cy="30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400" i="1">
                <a:latin typeface="Palatino Linotype" pitchFamily="18" charset="0"/>
              </a:rPr>
              <a:t>Источник: МВФ, </a:t>
            </a:r>
            <a:r>
              <a:rPr lang="en-US" sz="1400" i="1">
                <a:latin typeface="Palatino Linotype" pitchFamily="18" charset="0"/>
              </a:rPr>
              <a:t>APX-ENDEX</a:t>
            </a:r>
            <a:endParaRPr lang="ru-RU" sz="1400" i="1">
              <a:latin typeface="Palatino Linotype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1DC7E5-AF42-4092-ADA0-8BDEB3E2DF8C}" type="slidenum">
              <a:rPr lang="ru-RU"/>
              <a:pPr>
                <a:defRPr/>
              </a:pPr>
              <a:t>4</a:t>
            </a:fld>
            <a:endParaRPr lang="ru-RU"/>
          </a:p>
        </p:txBody>
      </p:sp>
      <p:pic>
        <p:nvPicPr>
          <p:cNvPr id="2048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5650" y="1192213"/>
            <a:ext cx="8053388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850" y="260350"/>
            <a:ext cx="7500938" cy="1143000"/>
          </a:xfrm>
        </p:spPr>
        <p:txBody>
          <a:bodyPr/>
          <a:lstStyle/>
          <a:p>
            <a:pPr algn="l" fontAlgn="auto">
              <a:lnSpc>
                <a:spcPct val="100000"/>
              </a:lnSpc>
              <a:spcAft>
                <a:spcPts val="0"/>
              </a:spcAft>
              <a:defRPr/>
            </a:pPr>
            <a:r>
              <a:rPr lang="ru-RU" sz="3200" b="1" dirty="0" smtClean="0"/>
              <a:t>Могут ли внутренние цены на газ </a:t>
            </a:r>
            <a:br>
              <a:rPr lang="ru-RU" sz="3200" b="1" dirty="0" smtClean="0"/>
            </a:br>
            <a:r>
              <a:rPr lang="ru-RU" sz="3200" b="1" dirty="0" smtClean="0"/>
              <a:t>в России быть завышенными</a:t>
            </a:r>
            <a:r>
              <a:rPr lang="ru-RU" sz="3600" b="1" dirty="0" smtClean="0"/>
              <a:t>?</a:t>
            </a:r>
            <a:endParaRPr lang="ru-RU" sz="3600" b="1" dirty="0"/>
          </a:p>
        </p:txBody>
      </p:sp>
      <p:sp>
        <p:nvSpPr>
          <p:cNvPr id="22531" name="Содержимое 2"/>
          <p:cNvSpPr>
            <a:spLocks noGrp="1"/>
          </p:cNvSpPr>
          <p:nvPr>
            <p:ph idx="1"/>
          </p:nvPr>
        </p:nvSpPr>
        <p:spPr>
          <a:xfrm>
            <a:off x="468313" y="2133600"/>
            <a:ext cx="8229600" cy="3095625"/>
          </a:xfrm>
        </p:spPr>
        <p:txBody>
          <a:bodyPr/>
          <a:lstStyle/>
          <a:p>
            <a:pPr algn="just"/>
            <a:r>
              <a:rPr lang="ru-RU" sz="3200" smtClean="0"/>
              <a:t>Пример НОВАТЭКа: </a:t>
            </a:r>
          </a:p>
          <a:p>
            <a:pPr lvl="1" algn="just"/>
            <a:r>
              <a:rPr lang="ru-RU" sz="2000" smtClean="0"/>
              <a:t>в 2010 – 2011 г. цена реализации газа конечным потребителям на 1,5 – 3,6% ниже цен реализации «Газпрома»;</a:t>
            </a:r>
          </a:p>
          <a:p>
            <a:pPr lvl="1" algn="just"/>
            <a:r>
              <a:rPr lang="ru-RU" sz="2000" smtClean="0"/>
              <a:t>доступ к экспортным рынкам отсутствует;</a:t>
            </a:r>
          </a:p>
          <a:p>
            <a:pPr lvl="1" algn="just"/>
            <a:r>
              <a:rPr lang="ru-RU" sz="2000" smtClean="0"/>
              <a:t>рентабельность продаж НОВАТЭКа в 2011 г. – 67,7% (с учетом жидких углеводородов, только по продажам газа – не менее 50%).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FB9D50-C81C-49F0-A184-676D73A197F5}" type="slidenum">
              <a:rPr lang="ru-RU"/>
              <a:pPr>
                <a:defRPr/>
              </a:pPr>
              <a:t>5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950" y="476250"/>
            <a:ext cx="8229600" cy="1143000"/>
          </a:xfrm>
        </p:spPr>
        <p:txBody>
          <a:bodyPr/>
          <a:lstStyle/>
          <a:p>
            <a:pPr algn="l" fontAlgn="auto">
              <a:lnSpc>
                <a:spcPct val="100000"/>
              </a:lnSpc>
              <a:spcAft>
                <a:spcPts val="0"/>
              </a:spcAft>
              <a:defRPr/>
            </a:pPr>
            <a:r>
              <a:rPr lang="ru-RU" sz="4000" b="1" dirty="0" smtClean="0"/>
              <a:t>Масштабы возможного</a:t>
            </a:r>
            <a:br>
              <a:rPr lang="ru-RU" sz="4000" b="1" dirty="0" smtClean="0"/>
            </a:br>
            <a:r>
              <a:rPr lang="ru-RU" sz="4000" b="1" dirty="0" smtClean="0"/>
              <a:t>завышения цен</a:t>
            </a:r>
            <a:endParaRPr lang="ru-RU" sz="4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288" y="2349500"/>
            <a:ext cx="8229600" cy="2879725"/>
          </a:xfrm>
        </p:spPr>
        <p:txBody>
          <a:bodyPr rtlCol="0">
            <a:normAutofit fontScale="925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Прогноз МЭА на 2020: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ru-RU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конкурентные цены в РФ составят 195 долл. / тыс. куб. м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ru-RU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цены паритета с </a:t>
            </a:r>
            <a:r>
              <a:rPr lang="ru-RU" sz="20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нетбэком</a:t>
            </a:r>
            <a:r>
              <a:rPr lang="ru-RU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составят 225 долл. / тыс. куб. м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ru-RU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разница составляет 15%.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Существует угроза создания «</a:t>
            </a:r>
            <a:r>
              <a:rPr lang="ru-RU" sz="28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квазиконкурентной</a:t>
            </a:r>
            <a:r>
              <a:rPr lang="ru-RU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» структуры рынка под властью «Газпрома»</a:t>
            </a:r>
          </a:p>
          <a:p>
            <a:pPr marL="457200" lvl="1" indent="0" fontAlgn="auto">
              <a:spcAft>
                <a:spcPts val="0"/>
              </a:spcAft>
              <a:buFont typeface="Courier New" pitchFamily="49" charset="0"/>
              <a:buNone/>
              <a:defRPr/>
            </a:pPr>
            <a:endParaRPr lang="ru-RU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D097A6-B020-4A8B-8C22-CDCE2CC48549}" type="slidenum">
              <a:rPr lang="ru-RU"/>
              <a:pPr>
                <a:defRPr/>
              </a:pPr>
              <a:t>6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950" y="44450"/>
            <a:ext cx="7704138" cy="1143000"/>
          </a:xfrm>
        </p:spPr>
        <p:txBody>
          <a:bodyPr/>
          <a:lstStyle/>
          <a:p>
            <a:pPr algn="l" fontAlgn="auto">
              <a:lnSpc>
                <a:spcPct val="100000"/>
              </a:lnSpc>
              <a:spcAft>
                <a:spcPts val="0"/>
              </a:spcAft>
              <a:defRPr/>
            </a:pPr>
            <a:r>
              <a:rPr lang="ru-RU" sz="4000" b="1" dirty="0" smtClean="0"/>
              <a:t>Последствия завышения цен</a:t>
            </a:r>
            <a:endParaRPr lang="ru-RU" sz="4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0825" y="1268413"/>
            <a:ext cx="8229600" cy="2089150"/>
          </a:xfrm>
        </p:spPr>
        <p:txBody>
          <a:bodyPr rtlCol="0">
            <a:normAutofit fontScale="92500"/>
          </a:bodyPr>
          <a:lstStyle/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Рост издержек и снижение конкурентоспособности потребителей газа и электричества;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Сокращение экономической активности;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Завышение цен «вниз» по цепочке добавления стоимости</a:t>
            </a:r>
          </a:p>
        </p:txBody>
      </p:sp>
      <p:sp>
        <p:nvSpPr>
          <p:cNvPr id="26628" name="TextBox 3"/>
          <p:cNvSpPr txBox="1">
            <a:spLocks noChangeArrowheads="1"/>
          </p:cNvSpPr>
          <p:nvPr/>
        </p:nvSpPr>
        <p:spPr bwMode="auto">
          <a:xfrm>
            <a:off x="395288" y="3213100"/>
            <a:ext cx="8424862" cy="2954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>
                <a:latin typeface="Palatino Linotype" pitchFamily="18" charset="0"/>
              </a:rPr>
              <a:t>Расчет на основе оценок эластичности ВВП по уровню цен на нефть для Канады (</a:t>
            </a:r>
            <a:r>
              <a:rPr lang="en-US" sz="2400">
                <a:latin typeface="Palatino Linotype" pitchFamily="18" charset="0"/>
              </a:rPr>
              <a:t>Jimenez-Rodriguez R., Sanchez M. Oil price shocks. Empirical evidence for some OECD countries / ECB Working Paper No. 362, May 2004. </a:t>
            </a:r>
            <a:r>
              <a:rPr lang="ru-RU" sz="2400">
                <a:latin typeface="Palatino Linotype" pitchFamily="18" charset="0"/>
              </a:rPr>
              <a:t>P. 41</a:t>
            </a:r>
            <a:r>
              <a:rPr lang="en-US" sz="2400">
                <a:latin typeface="Palatino Linotype" pitchFamily="18" charset="0"/>
              </a:rPr>
              <a:t>)</a:t>
            </a:r>
            <a:endParaRPr lang="ru-RU" sz="2400">
              <a:latin typeface="Palatino Linotype" pitchFamily="18" charset="0"/>
            </a:endParaRPr>
          </a:p>
          <a:p>
            <a:pPr algn="ctr"/>
            <a:endParaRPr lang="en-US" sz="2400">
              <a:latin typeface="Palatino Linotype" pitchFamily="18" charset="0"/>
            </a:endParaRPr>
          </a:p>
          <a:p>
            <a:pPr algn="ctr"/>
            <a:r>
              <a:rPr lang="ru-RU" sz="2400">
                <a:solidFill>
                  <a:srgbClr val="FF0000"/>
                </a:solidFill>
                <a:latin typeface="Palatino Linotype" pitchFamily="18" charset="0"/>
              </a:rPr>
              <a:t>Завышение цен на 15% приводит к сокращению ВВП на 0,18% (100 млрд. руб. в расчете на ВВП 2011 г.)</a:t>
            </a:r>
          </a:p>
          <a:p>
            <a:endParaRPr lang="ru-RU">
              <a:solidFill>
                <a:srgbClr val="FF0000"/>
              </a:solidFill>
              <a:latin typeface="Palatino Linotype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62E7D4-DEBD-400D-90C7-E43170C99282}" type="slidenum">
              <a:rPr lang="ru-RU"/>
              <a:pPr>
                <a:defRPr/>
              </a:pPr>
              <a:t>7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388" y="188913"/>
            <a:ext cx="8229600" cy="1143000"/>
          </a:xfrm>
        </p:spPr>
        <p:txBody>
          <a:bodyPr/>
          <a:lstStyle/>
          <a:p>
            <a:pPr algn="l" fontAlgn="auto">
              <a:lnSpc>
                <a:spcPct val="100000"/>
              </a:lnSpc>
              <a:spcAft>
                <a:spcPts val="0"/>
              </a:spcAft>
              <a:defRPr/>
            </a:pPr>
            <a:r>
              <a:rPr lang="ru-RU" sz="3600" b="1" dirty="0" smtClean="0"/>
              <a:t>Недостаточная отраслевая эффективность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850" y="1773238"/>
            <a:ext cx="8229600" cy="4525962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Сравнение с нефтяной отраслью  в 2000-2008 гг. (</a:t>
            </a:r>
            <a:r>
              <a:rPr lang="ru-RU" sz="28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Е.Гурвич</a:t>
            </a:r>
            <a:r>
              <a:rPr lang="ru-RU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. Нефтегазовая рента в российской экономике</a:t>
            </a: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// </a:t>
            </a:r>
            <a:r>
              <a:rPr lang="ru-RU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Вопросы экономики</a:t>
            </a: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2010</a:t>
            </a:r>
            <a:r>
              <a:rPr lang="ru-RU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. № 11)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ru-RU" sz="2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Нефтяная отрасль: добавленная стоимость возросла на 59%, добыча – на 60%;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ru-RU" sz="2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Газовая отрасль: добавленная стоимость возросла на 0,2%, добыча – на 12,2%.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ru-RU" sz="2400" dirty="0" smtClean="0">
                <a:solidFill>
                  <a:srgbClr val="FF0000"/>
                </a:solidFill>
              </a:rPr>
              <a:t>Потенциальные потери ВВП составляют около 12% ВДС газовой промышленности, или 0,2% ВДС страны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BB1F87-0394-4C57-90E6-A57DF8A45D7D}" type="slidenum">
              <a:rPr lang="ru-RU"/>
              <a:pPr>
                <a:defRPr/>
              </a:pPr>
              <a:t>8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950" y="115888"/>
            <a:ext cx="8229600" cy="1143000"/>
          </a:xfrm>
        </p:spPr>
        <p:txBody>
          <a:bodyPr/>
          <a:lstStyle/>
          <a:p>
            <a:pPr algn="l" fontAlgn="auto">
              <a:spcAft>
                <a:spcPts val="0"/>
              </a:spcAft>
              <a:defRPr/>
            </a:pPr>
            <a:r>
              <a:rPr lang="ru-RU" sz="4400" b="1" dirty="0" smtClean="0"/>
              <a:t>Выводы</a:t>
            </a:r>
            <a:endParaRPr lang="ru-RU" b="1" dirty="0"/>
          </a:p>
        </p:txBody>
      </p:sp>
      <p:sp>
        <p:nvSpPr>
          <p:cNvPr id="30722" name="Объект 2"/>
          <p:cNvSpPr>
            <a:spLocks noGrp="1"/>
          </p:cNvSpPr>
          <p:nvPr>
            <p:ph idx="1"/>
          </p:nvPr>
        </p:nvSpPr>
        <p:spPr>
          <a:xfrm>
            <a:off x="250825" y="1412875"/>
            <a:ext cx="8229600" cy="4525963"/>
          </a:xfrm>
        </p:spPr>
        <p:txBody>
          <a:bodyPr/>
          <a:lstStyle/>
          <a:p>
            <a:r>
              <a:rPr lang="ru-RU" smtClean="0"/>
              <a:t>Совокупные потери от недостаточно интенсивной конкуренции в газовой отрасли могут достигать 0,4% годового ВВП</a:t>
            </a:r>
          </a:p>
          <a:p>
            <a:r>
              <a:rPr lang="ru-RU" smtClean="0"/>
              <a:t>Нужно развитие конкуренции в отрасли, ему может способствовать строгое обеспечение недискриминационного доступа к трубопроводам, к новым месторождениям, формирование системы электронной торговли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F427A7-5532-4B95-B935-FC9A60590D1A}" type="slidenum">
              <a:rPr lang="ru-RU"/>
              <a:pPr>
                <a:defRPr/>
              </a:pPr>
              <a:t>9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230</TotalTime>
  <Words>389</Words>
  <Application>Microsoft Office PowerPoint</Application>
  <PresentationFormat>Экран (4:3)</PresentationFormat>
  <Paragraphs>60</Paragraphs>
  <Slides>9</Slides>
  <Notes>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Шаблон оформления</vt:lpstr>
      </vt:variant>
      <vt:variant>
        <vt:i4>2</vt:i4>
      </vt:variant>
      <vt:variant>
        <vt:lpstr>Заголовки слайдов</vt:lpstr>
      </vt:variant>
      <vt:variant>
        <vt:i4>9</vt:i4>
      </vt:variant>
    </vt:vector>
  </HeadingPairs>
  <TitlesOfParts>
    <vt:vector size="16" baseType="lpstr">
      <vt:lpstr>Palatino Linotype</vt:lpstr>
      <vt:lpstr>Arial</vt:lpstr>
      <vt:lpstr>Century Gothic</vt:lpstr>
      <vt:lpstr>Courier New</vt:lpstr>
      <vt:lpstr>Calibri</vt:lpstr>
      <vt:lpstr>Исполнительная</vt:lpstr>
      <vt:lpstr>Исполнительная</vt:lpstr>
      <vt:lpstr>Конкуренция и рост: газовая отрасль</vt:lpstr>
      <vt:lpstr>Специфика проблем  газовой отрасли</vt:lpstr>
      <vt:lpstr>Потери от недостаточно интенсивной конкуренции</vt:lpstr>
      <vt:lpstr>Цены на газ «Газпрома» и других поставщиков в Европе, долл./тыс. куб. м</vt:lpstr>
      <vt:lpstr>Могут ли внутренние цены на газ  в России быть завышенными?</vt:lpstr>
      <vt:lpstr>Масштабы возможного завышения цен</vt:lpstr>
      <vt:lpstr>Последствия завышения цен</vt:lpstr>
      <vt:lpstr>Недостаточная отраслевая эффективность</vt:lpstr>
      <vt:lpstr>Выводы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Александр Курдин</dc:creator>
  <cp:lastModifiedBy>User</cp:lastModifiedBy>
  <cp:revision>24</cp:revision>
  <dcterms:created xsi:type="dcterms:W3CDTF">2012-11-07T20:36:34Z</dcterms:created>
  <dcterms:modified xsi:type="dcterms:W3CDTF">2013-03-01T11:53:39Z</dcterms:modified>
</cp:coreProperties>
</file>