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87" r:id="rId4"/>
    <p:sldId id="290" r:id="rId5"/>
    <p:sldId id="288" r:id="rId6"/>
    <p:sldId id="289" r:id="rId7"/>
    <p:sldId id="284" r:id="rId8"/>
  </p:sldIdLst>
  <p:sldSz cx="12188825" cy="6858000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4" autoAdjust="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48" y="74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20F3EC-6E41-4899-AEE0-8AD4A4EAE8C4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66CC93-1B67-4C04-A396-6768708BF5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933ACD-524B-4AB4-945F-E28A6861216B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6D3114-5F8B-4494-B8D3-D7E68276B8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FA89-1D8E-4BB0-8396-71F1D7366CA1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E2E7-5A90-40A0-9BB2-7377BB0EFD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C542-C5ED-4BBA-82D3-E0F800651CFE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1C46-330D-4D0E-A84F-FF0C9EF0B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407A-747E-4DBF-8A7B-980F6642F795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1D5F-88C6-4E0B-A934-3128AEC1B0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D1E3E-1BBC-498F-AC66-C58127F13BFE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D79D-34CD-410F-8CFE-C23522EC7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9810F-32D7-489B-9CA8-A6192E98A796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4BA1-2760-4AA3-A57B-E09C8A7883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1C93-F22E-48BF-9D89-AB9F32CEEFFB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5A86-A341-4161-92FA-514EDDCEB4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1B2D-34DB-4AA7-8EDA-22B1732C68DF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0A225-079C-4FE1-948C-5B327236F3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0C332-036F-4C72-84AB-C108740B9EA9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D57D-C746-481C-81EB-BC2E9B1D3A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92105-8A1A-4FA7-B2F7-A45BF00C21A8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B9DC-1514-4BD8-ADDB-7F80BB34AE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B67E-3946-4DF1-A4FE-634F2DD8724B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2B60-EF6A-47AC-982F-443557A8D4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65213" y="5334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65213" y="1828800"/>
            <a:ext cx="868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3" y="6154738"/>
            <a:ext cx="1371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0B8963-6A59-4791-85A8-1F6E9CC4A35B}" type="datetime1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4738"/>
            <a:ext cx="5653087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3" y="6154738"/>
            <a:ext cx="1219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C91218-5A5D-4A93-B2F2-5C294EC9A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63" r:id="rId8"/>
    <p:sldLayoutId id="2147483664" r:id="rId9"/>
    <p:sldLayoutId id="2147483655" r:id="rId10"/>
    <p:sldLayoutId id="2147483654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Franklin Gothic Medium" pitchFamily="34" charset="0"/>
        </a:defRPr>
      </a:lvl9pPr>
    </p:titleStyle>
    <p:bodyStyle>
      <a:lvl1pPr marL="273050" indent="-228600" algn="l" rtl="0" fontAlgn="base">
        <a:lnSpc>
          <a:spcPct val="90000"/>
        </a:lnSpc>
        <a:spcBef>
          <a:spcPts val="1800"/>
        </a:spcBef>
        <a:spcAft>
          <a:spcPct val="0"/>
        </a:spcAft>
        <a:buClr>
          <a:srgbClr val="595959"/>
        </a:buClr>
        <a:buSzPct val="80000"/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593725" indent="-22860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595959"/>
        </a:buClr>
        <a:buSzPct val="80000"/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776288" indent="-182563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595959"/>
        </a:buClr>
        <a:buSzPct val="80000"/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958850" indent="-182563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595959"/>
        </a:buClr>
        <a:buSzPct val="8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1096963" indent="-136525" algn="l" rtl="0" fontAlgn="base">
        <a:lnSpc>
          <a:spcPct val="90000"/>
        </a:lnSpc>
        <a:spcBef>
          <a:spcPts val="600"/>
        </a:spcBef>
        <a:spcAft>
          <a:spcPct val="0"/>
        </a:spcAft>
        <a:buClr>
          <a:srgbClr val="595959"/>
        </a:buClr>
        <a:buSzPct val="8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vdash@hse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vdash@hse.ru" TargetMode="External"/><Relationship Id="rId2" Type="http://schemas.openxmlformats.org/officeDocument/2006/relationships/hyperlink" Target="http://economics.hse.ru/depe/persons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1065213" y="533400"/>
            <a:ext cx="10069512" cy="2514600"/>
          </a:xfrm>
        </p:spPr>
        <p:txBody>
          <a:bodyPr/>
          <a:lstStyle/>
          <a:p>
            <a:r>
              <a:rPr lang="ru-RU" smtClean="0"/>
              <a:t>Эффекты слабой конкуренции: поддержка и возражения 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403600"/>
            <a:ext cx="5965825" cy="1825625"/>
          </a:xfrm>
        </p:spPr>
        <p:txBody>
          <a:bodyPr/>
          <a:lstStyle/>
          <a:p>
            <a:r>
              <a:rPr lang="ru-RU" smtClean="0">
                <a:solidFill>
                  <a:srgbClr val="595959"/>
                </a:solidFill>
              </a:rPr>
              <a:t>Светлана Авдашева, </a:t>
            </a:r>
          </a:p>
          <a:p>
            <a:r>
              <a:rPr lang="ru-RU" smtClean="0">
                <a:solidFill>
                  <a:srgbClr val="595959"/>
                </a:solidFill>
              </a:rPr>
              <a:t>Департамент прикладной экономики НИУ ВШЭ</a:t>
            </a:r>
          </a:p>
          <a:p>
            <a:r>
              <a:rPr lang="en-US" smtClean="0">
                <a:solidFill>
                  <a:srgbClr val="595959"/>
                </a:solidFill>
                <a:hlinkClick r:id="rId2"/>
              </a:rPr>
              <a:t>avdash@hse.ru</a:t>
            </a:r>
            <a:r>
              <a:rPr lang="en-US" smtClean="0">
                <a:solidFill>
                  <a:srgbClr val="595959"/>
                </a:solidFill>
              </a:rPr>
              <a:t> </a:t>
            </a:r>
            <a:endParaRPr lang="ru-RU" smtClean="0">
              <a:solidFill>
                <a:srgbClr val="59595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485900" y="6021388"/>
            <a:ext cx="5653088" cy="273050"/>
          </a:xfrm>
        </p:spPr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Оценка доклада 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65213" y="1700213"/>
            <a:ext cx="8686800" cy="4319587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Методика оценки эффектов слабой конкуренции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94360" lvl="1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Уровень измерения эффектов </a:t>
            </a:r>
          </a:p>
          <a:p>
            <a:pPr marL="594360" lvl="1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Бенчмаркинг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чем именно? 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 indent="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Выводы доклада</a:t>
            </a:r>
          </a:p>
          <a:p>
            <a:pPr marL="594360" lvl="1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Эффекты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чего именно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измерены?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365760" lvl="1" indent="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Уровень измерения эффектов: фирма (отрасль) против рынка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78513" y="1844675"/>
            <a:ext cx="4968875" cy="4321175"/>
          </a:xfrm>
        </p:spPr>
      </p:pic>
      <p:pic>
        <p:nvPicPr>
          <p:cNvPr id="1741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5213" y="2133600"/>
            <a:ext cx="4251325" cy="3816350"/>
          </a:xfr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Преимущества и недостатки «уровня рынка» </a:t>
            </a:r>
          </a:p>
        </p:txBody>
      </p:sp>
      <p:sp>
        <p:nvSpPr>
          <p:cNvPr id="18434" name="Объект 5"/>
          <p:cNvSpPr>
            <a:spLocks noGrp="1"/>
          </p:cNvSpPr>
          <p:nvPr>
            <p:ph sz="half" idx="1"/>
          </p:nvPr>
        </p:nvSpPr>
        <p:spPr>
          <a:xfrm>
            <a:off x="1065213" y="1828800"/>
            <a:ext cx="4251325" cy="4191000"/>
          </a:xfrm>
        </p:spPr>
        <p:txBody>
          <a:bodyPr/>
          <a:lstStyle/>
          <a:p>
            <a:r>
              <a:rPr lang="ru-RU" smtClean="0"/>
              <a:t>Концентрируется внимание на тех, кто за все платит</a:t>
            </a:r>
          </a:p>
          <a:p>
            <a:r>
              <a:rPr lang="ru-RU" smtClean="0"/>
              <a:t>Улавливаются и эффект перераспределения, и эффект чистых потерь</a:t>
            </a:r>
          </a:p>
          <a:p>
            <a:r>
              <a:rPr lang="ru-RU" smtClean="0"/>
              <a:t>Никакого лицемерия по поводу «положительных эффектов монополии» </a:t>
            </a:r>
          </a:p>
        </p:txBody>
      </p:sp>
      <p:sp>
        <p:nvSpPr>
          <p:cNvPr id="18435" name="Объект 6"/>
          <p:cNvSpPr>
            <a:spLocks noGrp="1"/>
          </p:cNvSpPr>
          <p:nvPr>
            <p:ph sz="half" idx="2"/>
          </p:nvPr>
        </p:nvSpPr>
        <p:spPr>
          <a:xfrm>
            <a:off x="5464175" y="1828800"/>
            <a:ext cx="4252913" cy="4191000"/>
          </a:xfrm>
        </p:spPr>
        <p:txBody>
          <a:bodyPr/>
          <a:lstStyle/>
          <a:p>
            <a:r>
              <a:rPr lang="ru-RU" smtClean="0"/>
              <a:t>Меньше прямых и «достоверных» измерителей эффектов : в общем, опираться приходится на предположения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Проблемы измерения эффектов в поставленной задаче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Превышение цены над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возможной при конкуренции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Никто не знает, что возможно, а что нет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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Структурный анализ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NEIO)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не поможет: даст оценку превышения цены над предельными издержками – которым цена никогда не будет равна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Что мог бы уточнить структурный анализ –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показатели эластичности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Ограничения времени и доступных данных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Но все равно: </a:t>
            </a:r>
          </a:p>
          <a:p>
            <a:pPr marL="594360" lvl="1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Бенчмаркинг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с «обоснованной ценой», рассчитанной на основе издержек,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или 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 marL="594360" lvl="1"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Бенчмаркинг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с тем уровнем, до которого могла бы снизиться цены, если опираться на международный опыт? 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Эффекты чего именно измерены? 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Font typeface="Arial" charset="0"/>
              <a:buNone/>
            </a:pPr>
            <a:r>
              <a:rPr lang="ru-RU" smtClean="0"/>
              <a:t>Это только «слабая конкуренция»? </a:t>
            </a:r>
          </a:p>
          <a:p>
            <a:pPr marL="44450" indent="0">
              <a:buFont typeface="Arial" charset="0"/>
              <a:buNone/>
            </a:pPr>
            <a:r>
              <a:rPr lang="ru-RU" smtClean="0"/>
              <a:t>Или </a:t>
            </a:r>
            <a:r>
              <a:rPr lang="ru-RU" i="1" smtClean="0"/>
              <a:t>слабая конкуренция как результат </a:t>
            </a:r>
            <a:r>
              <a:rPr lang="ru-RU" smtClean="0"/>
              <a:t>провала регулирования естественных монополий (РЖД, Газпром)? </a:t>
            </a:r>
          </a:p>
          <a:p>
            <a:pPr marL="44450" indent="0">
              <a:buFont typeface="Arial" charset="0"/>
              <a:buNone/>
            </a:pPr>
            <a:r>
              <a:rPr lang="ru-RU" smtClean="0"/>
              <a:t>Или </a:t>
            </a:r>
            <a:r>
              <a:rPr lang="ru-RU" i="1" smtClean="0"/>
              <a:t>слабая конкуренция как результат коррупции </a:t>
            </a:r>
            <a:r>
              <a:rPr lang="ru-RU" smtClean="0"/>
              <a:t>(строительство)?   </a:t>
            </a:r>
          </a:p>
          <a:p>
            <a:pPr marL="44450" indent="0">
              <a:buFont typeface="Arial" charset="0"/>
              <a:buNone/>
            </a:pPr>
            <a:r>
              <a:rPr lang="ru-RU" smtClean="0"/>
              <a:t>Или </a:t>
            </a:r>
            <a:r>
              <a:rPr lang="ru-RU" i="1" smtClean="0"/>
              <a:t>слабая конкуренция как результат давления групп интересов </a:t>
            </a:r>
            <a:r>
              <a:rPr lang="ru-RU" smtClean="0"/>
              <a:t>(регистрация лекарственных препаратов, импорт)?</a:t>
            </a:r>
          </a:p>
          <a:p>
            <a:pPr marL="44450" indent="0">
              <a:buFont typeface="Arial" charset="0"/>
              <a:buNone/>
            </a:pPr>
            <a:r>
              <a:rPr lang="ru-RU" smtClean="0"/>
              <a:t>Но с точки зрения экономической политики это дает преимущества, поскольку показывает разные грани конкурентной политики </a:t>
            </a:r>
          </a:p>
          <a:p>
            <a:pPr marL="44450" indent="0">
              <a:buFont typeface="Arial" charset="0"/>
              <a:buNone/>
            </a:pPr>
            <a:r>
              <a:rPr lang="ru-RU" smtClean="0"/>
              <a:t>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4"/>
          <p:cNvSpPr>
            <a:spLocks noGrp="1"/>
          </p:cNvSpPr>
          <p:nvPr>
            <p:ph type="title"/>
          </p:nvPr>
        </p:nvSpPr>
        <p:spPr>
          <a:xfrm>
            <a:off x="1065213" y="533400"/>
            <a:ext cx="8686800" cy="2286000"/>
          </a:xfrm>
        </p:spPr>
        <p:txBody>
          <a:bodyPr/>
          <a:lstStyle/>
          <a:p>
            <a:r>
              <a:rPr lang="ru-RU" smtClean="0"/>
              <a:t>Спасибо за внимание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65213" y="3860800"/>
            <a:ext cx="5100637" cy="11525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/>
              <a:t>Светлана </a:t>
            </a:r>
            <a:r>
              <a:rPr lang="ru-RU" dirty="0" err="1"/>
              <a:t>Авдашева</a:t>
            </a:r>
            <a:r>
              <a:rPr lang="ru-RU" dirty="0"/>
              <a:t>, </a:t>
            </a:r>
          </a:p>
          <a:p>
            <a:pPr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ru-RU" dirty="0"/>
              <a:t>Департамент прикладной экономики НИУ </a:t>
            </a:r>
            <a:r>
              <a:rPr lang="ru-RU" dirty="0" smtClean="0"/>
              <a:t>ВШЭ</a:t>
            </a:r>
          </a:p>
          <a:p>
            <a:pPr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en-GB" dirty="0">
                <a:hlinkClick r:id="rId2"/>
              </a:rPr>
              <a:t>http://economics.hse.ru/depe/persons</a:t>
            </a:r>
            <a:r>
              <a:rPr lang="en-GB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  <a:p>
            <a:pPr fontAlgn="auto"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>
                <a:hlinkClick r:id="rId3"/>
              </a:rPr>
              <a:t>avdash@hse.ru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Экономическая политика в условиях переходного периода, 28 февраля 2013 г.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95266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TS102895266</Template>
  <TotalTime>1</TotalTime>
  <Words>295</Words>
  <Application>Microsoft Office PowerPoint</Application>
  <PresentationFormat>Произвольный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Franklin Gothic Medium</vt:lpstr>
      <vt:lpstr>Arial</vt:lpstr>
      <vt:lpstr>Wingdings</vt:lpstr>
      <vt:lpstr>TS102895266</vt:lpstr>
      <vt:lpstr>TS102895266</vt:lpstr>
      <vt:lpstr>TS102895266</vt:lpstr>
      <vt:lpstr>TS102895266</vt:lpstr>
      <vt:lpstr>TS102895266</vt:lpstr>
      <vt:lpstr>TS102895266</vt:lpstr>
      <vt:lpstr>Эффекты слабой конкуренции: поддержка и возражения </vt:lpstr>
      <vt:lpstr>Оценка доклада </vt:lpstr>
      <vt:lpstr>Уровень измерения эффектов: фирма (отрасль) против рынка </vt:lpstr>
      <vt:lpstr>Преимущества и недостатки «уровня рынка» </vt:lpstr>
      <vt:lpstr>Проблемы измерения эффектов в поставленной задаче </vt:lpstr>
      <vt:lpstr>Эффекты чего именно измерены?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Эффекты слабой конкуренции: поддержка и возражения </dc:title>
  <dc:creator/>
  <cp:lastModifiedBy/>
  <cp:revision>1</cp:revision>
  <dcterms:created xsi:type="dcterms:W3CDTF">2012-12-02T07:13:15Z</dcterms:created>
  <dcterms:modified xsi:type="dcterms:W3CDTF">2013-03-01T11:32:28Z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