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2" r:id="rId3"/>
    <p:sldId id="257" r:id="rId4"/>
    <p:sldId id="261" r:id="rId5"/>
    <p:sldId id="258" r:id="rId6"/>
    <p:sldId id="263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67A4E0-07ED-40E3-BC7B-0F16A2EBD47A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BD81863-1B9E-44F8-BB12-A76B2EA41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6FBE66-7742-41B7-9DD9-1C5A27C91C1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2A5500-A73F-4EB4-9F8F-FF22AA30B8F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73F9E5-2F9D-4040-962A-5DE380C5C7C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CD92A6-A8B6-4ED3-A3C7-BF4C84CDB0A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0688CD-5AC9-4196-8325-F4C0D9BB855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EDCA03-69D8-45E7-96F1-9C2134813E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0DCA71-94CE-422D-8E98-FE27E28411E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39FAD1-F045-4AC9-A3F1-2FDE3959647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B58213-E619-4C82-9822-D8E37BC7C40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0D611-2626-4A02-BC51-405699E785A1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0CAC3-8D22-4CC7-97B8-4951161AE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D55EA-0FAC-4801-B0A9-811DE3518F42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8C8E-FA20-4DD5-BBA6-5EDC6888A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1157-51A3-4117-AC22-444574FC4859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6432-AF88-4291-9E8F-468AB619A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51AC3-4BC9-4CD4-9740-E17C08F8F50D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D56E0-71FB-4B87-82CD-1A73C22BD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ED707-AECC-4F0D-BDF5-9DB109BEE842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C5411-BBDA-42B0-A34A-7184FD93F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DE848-B7FF-48F6-9886-482C256EE6A0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7C23F-BF0C-41B5-B429-2E30B9F6D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2F859-E84C-4556-9CA6-084B7D74B2FB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1B48-4B27-494F-8E1D-CDB611394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84B3E-69CC-4DFB-B4E0-E256A9825EF9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16979-63C3-4943-9CA8-456DD4458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71E1-BF63-4C38-A239-DEC4883C5D91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74922-0461-406A-ACEC-EE4CF88CF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FE211-7CFE-44B1-A655-D03E27FD7AB2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A0A7D-1523-4B23-A9BB-0DCC9EB5F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03D23-2EB3-40F3-AD74-1738575BEC2E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0A037-7073-40AC-AC52-21C11C4AB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6637CAC-5497-4DCD-86AE-BB0E8D2BE3C5}" type="datetime1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875C659-D665-446E-8A04-7D05D139E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1844675"/>
            <a:ext cx="7772400" cy="1584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Конкуренция и рост:</a:t>
            </a:r>
            <a:br>
              <a:rPr lang="ru-RU" sz="4800" dirty="0" smtClean="0"/>
            </a:br>
            <a:r>
              <a:rPr lang="ru-RU" sz="4800" dirty="0" smtClean="0"/>
              <a:t>газовая отрасль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933825"/>
            <a:ext cx="4240213" cy="1150938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Александр Курдин, к. э. н.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Научный сотрудник </a:t>
            </a:r>
            <a:r>
              <a:rPr lang="ru-RU" sz="2000" dirty="0" err="1" smtClean="0"/>
              <a:t>РАНХиГС</a:t>
            </a:r>
            <a:endParaRPr lang="ru-RU" sz="2000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Руководитель департамента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ФГБУ «Российское энергетическое агентство»</a:t>
            </a:r>
            <a:endParaRPr lang="ru-RU" sz="2000" dirty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39750" y="6453188"/>
            <a:ext cx="81359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Palatino Linotype" pitchFamily="18" charset="0"/>
              </a:rPr>
              <a:t>Научный семинар Е. Г. Ясина, НИУ ВШЭ, 28 февраля 2013 г.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1174F-A7C0-44F7-9EC4-CD965E7894C7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935038"/>
          </a:xfrm>
        </p:spPr>
        <p:txBody>
          <a:bodyPr/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4000" b="1" dirty="0" smtClean="0"/>
              <a:t>Специфика проблем </a:t>
            </a:r>
            <a:br>
              <a:rPr lang="ru-RU" sz="4000" b="1" dirty="0" smtClean="0"/>
            </a:br>
            <a:r>
              <a:rPr lang="ru-RU" sz="4000" b="1" dirty="0" smtClean="0"/>
              <a:t>газовой отрасли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525962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Доминирование «Газпрома»: обеспечивает почти 70% внутреннего спроса РФ, контролирует более 70% запасов природного газа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Сетевая инфраструктура, газотранспортная система как естественно-монопольный компонент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Попытка отказа от ценового регулирования  и выхода на ценовой паритет с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нетбэком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309F6-331A-4B37-901D-31B96322DFA9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/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4000" b="1" dirty="0" smtClean="0"/>
              <a:t>Потери от недостаточно интенсивной конкуренции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29083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Завышенные цены на газ (следовательно, и на электричество), устанавливаемые на основе паритета с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нетбэком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Ограниченные темпы повышения эффективности предприятий при отсутствии конкурентного давления 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Arrow, 1962;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Etro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2007)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AFC70-724E-43B8-9587-0B0193A6A9AC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44450"/>
            <a:ext cx="9001125" cy="1143000"/>
          </a:xfrm>
        </p:spPr>
        <p:txBody>
          <a:bodyPr/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b="1" dirty="0" smtClean="0"/>
              <a:t>Цены на газ «Газпрома» и других поставщиков в Европе, долл./тыс. куб. м</a:t>
            </a:r>
            <a:endParaRPr lang="ru-RU" sz="3200" b="1" dirty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Palatino Linotype" pitchFamily="18" charset="0"/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6372225" y="6450013"/>
            <a:ext cx="234473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i="1">
                <a:latin typeface="Palatino Linotype" pitchFamily="18" charset="0"/>
              </a:rPr>
              <a:t>Источник: МВФ, </a:t>
            </a:r>
            <a:r>
              <a:rPr lang="en-US" sz="1400" i="1">
                <a:latin typeface="Palatino Linotype" pitchFamily="18" charset="0"/>
              </a:rPr>
              <a:t>APX-ENDEX</a:t>
            </a:r>
            <a:endParaRPr lang="ru-RU" sz="1400" i="1">
              <a:latin typeface="Palatino Linotype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DC7E5-AF42-4092-ADA0-8BDEB3E2DF8C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192213"/>
            <a:ext cx="805338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7500938" cy="1143000"/>
          </a:xfrm>
        </p:spPr>
        <p:txBody>
          <a:bodyPr/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b="1" dirty="0" smtClean="0"/>
              <a:t>Могут ли внутренние цены на газ </a:t>
            </a:r>
            <a:br>
              <a:rPr lang="ru-RU" sz="3200" b="1" dirty="0" smtClean="0"/>
            </a:br>
            <a:r>
              <a:rPr lang="ru-RU" sz="3200" b="1" dirty="0" smtClean="0"/>
              <a:t>в России быть завышенными</a:t>
            </a:r>
            <a:r>
              <a:rPr lang="ru-RU" sz="3600" b="1" dirty="0" smtClean="0"/>
              <a:t>?</a:t>
            </a:r>
            <a:endParaRPr lang="ru-RU" sz="3600" b="1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3095625"/>
          </a:xfrm>
        </p:spPr>
        <p:txBody>
          <a:bodyPr/>
          <a:lstStyle/>
          <a:p>
            <a:pPr algn="just"/>
            <a:r>
              <a:rPr lang="ru-RU" sz="3200" smtClean="0"/>
              <a:t>Пример НОВАТЭКа: </a:t>
            </a:r>
          </a:p>
          <a:p>
            <a:pPr lvl="1" algn="just"/>
            <a:r>
              <a:rPr lang="ru-RU" sz="2000" smtClean="0"/>
              <a:t>в 2010 – 2011 г. цена реализации газа конечным потребителям на 1,5 – 3,6% ниже цен реализации «Газпрома»;</a:t>
            </a:r>
          </a:p>
          <a:p>
            <a:pPr lvl="1" algn="just"/>
            <a:r>
              <a:rPr lang="ru-RU" sz="2000" smtClean="0"/>
              <a:t>доступ к экспортным рынкам отсутствует;</a:t>
            </a:r>
          </a:p>
          <a:p>
            <a:pPr lvl="1" algn="just"/>
            <a:r>
              <a:rPr lang="ru-RU" sz="2000" smtClean="0"/>
              <a:t>рентабельность продаж НОВАТЭКа в 2011 г. – 67,7% (с учетом жидких углеводородов, только по продажам газа – не менее 50%).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B9D50-C81C-49F0-A184-676D73A197F5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476250"/>
            <a:ext cx="8229600" cy="1143000"/>
          </a:xfrm>
        </p:spPr>
        <p:txBody>
          <a:bodyPr/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4000" b="1" dirty="0" smtClean="0"/>
              <a:t>Масштабы возможного</a:t>
            </a:r>
            <a:br>
              <a:rPr lang="ru-RU" sz="4000" b="1" dirty="0" smtClean="0"/>
            </a:br>
            <a:r>
              <a:rPr lang="ru-RU" sz="4000" b="1" dirty="0" smtClean="0"/>
              <a:t>завышения цен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349500"/>
            <a:ext cx="8229600" cy="287972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Прогноз МЭА на 2020: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конкурентные цены в РФ составят 195 долл. / тыс. куб. м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цены паритета с </a:t>
            </a:r>
            <a:r>
              <a:rPr lang="ru-RU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нетбэком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составят 225 долл. / тыс. куб. м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разница составляет 15%.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Существует угроза создания «</a:t>
            </a:r>
            <a:r>
              <a:rPr lang="ru-RU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квазиконкурентной</a:t>
            </a:r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» структуры рынка под властью «Газпрома»</a:t>
            </a:r>
          </a:p>
          <a:p>
            <a:pPr marL="457200" lvl="1" indent="0" fontAlgn="auto">
              <a:spcAft>
                <a:spcPts val="0"/>
              </a:spcAft>
              <a:buFont typeface="Courier New" pitchFamily="49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97A6-B020-4A8B-8C22-CDCE2CC48549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44450"/>
            <a:ext cx="7704138" cy="1143000"/>
          </a:xfrm>
        </p:spPr>
        <p:txBody>
          <a:bodyPr/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4000" b="1" dirty="0" smtClean="0"/>
              <a:t>Последствия завышения цен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268413"/>
            <a:ext cx="8229600" cy="2089150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Рост издержек и снижение конкурентоспособности потребителей газа и электричества;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Сокращение экономической активности;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Завышение цен «вниз» по цепочке добавления стоимости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395288" y="3213100"/>
            <a:ext cx="8424862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Palatino Linotype" pitchFamily="18" charset="0"/>
              </a:rPr>
              <a:t>Расчет на основе оценок эластичности ВВП по уровню цен на нефть для Канады (</a:t>
            </a:r>
            <a:r>
              <a:rPr lang="en-US" sz="2400">
                <a:latin typeface="Palatino Linotype" pitchFamily="18" charset="0"/>
              </a:rPr>
              <a:t>Jimenez-Rodriguez R., Sanchez M. Oil price shocks. Empirical evidence for some OECD countries / ECB Working Paper No. 362, May 2004. </a:t>
            </a:r>
            <a:r>
              <a:rPr lang="ru-RU" sz="2400">
                <a:latin typeface="Palatino Linotype" pitchFamily="18" charset="0"/>
              </a:rPr>
              <a:t>P. 41</a:t>
            </a:r>
            <a:r>
              <a:rPr lang="en-US" sz="2400">
                <a:latin typeface="Palatino Linotype" pitchFamily="18" charset="0"/>
              </a:rPr>
              <a:t>)</a:t>
            </a:r>
            <a:endParaRPr lang="ru-RU" sz="2400">
              <a:latin typeface="Palatino Linotype" pitchFamily="18" charset="0"/>
            </a:endParaRPr>
          </a:p>
          <a:p>
            <a:pPr algn="ctr"/>
            <a:endParaRPr lang="en-US" sz="2400">
              <a:latin typeface="Palatino Linotype" pitchFamily="18" charset="0"/>
            </a:endParaRPr>
          </a:p>
          <a:p>
            <a:pPr algn="ctr"/>
            <a:r>
              <a:rPr lang="ru-RU" sz="2400">
                <a:solidFill>
                  <a:srgbClr val="FF0000"/>
                </a:solidFill>
                <a:latin typeface="Palatino Linotype" pitchFamily="18" charset="0"/>
              </a:rPr>
              <a:t>Завышение цен на 15% приводит к сокращению ВВП на 0,18% (100 млрд. руб. в расчете на ВВП 2011 г.)</a:t>
            </a:r>
          </a:p>
          <a:p>
            <a:endParaRPr lang="ru-RU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2E7D4-DEBD-400D-90C7-E43170C99282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29600" cy="1143000"/>
          </a:xfrm>
        </p:spPr>
        <p:txBody>
          <a:bodyPr/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b="1" dirty="0" smtClean="0"/>
              <a:t>Недостаточная отраслевая эффективность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773238"/>
            <a:ext cx="8229600" cy="45259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Сравнение с нефтяной отраслью  в 2000-2008 гг. (</a:t>
            </a:r>
            <a:r>
              <a:rPr lang="ru-RU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Е.Гурвич</a:t>
            </a:r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Нефтегазовая рента в российской экономике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// </a:t>
            </a:r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Вопросы экономики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2010</a:t>
            </a:r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№ 11)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Нефтяная отрасль: добавленная стоимость возросла на 59%, добыча – на 60%;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Газовая отрасль: добавленная стоимость возросла на 0,2%, добыча – на 12,2%.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Потенциальные потери ВВП составляют около 12% ВДС газовой промышленности, или 0,2% ВДС страны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B1F87-0394-4C57-90E6-A57DF8A45D7D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229600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4400" b="1" dirty="0" smtClean="0"/>
              <a:t>Выводы</a:t>
            </a:r>
            <a:endParaRPr lang="ru-RU" b="1" dirty="0"/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250825" y="1412875"/>
            <a:ext cx="8229600" cy="4525963"/>
          </a:xfrm>
        </p:spPr>
        <p:txBody>
          <a:bodyPr/>
          <a:lstStyle/>
          <a:p>
            <a:r>
              <a:rPr lang="ru-RU" smtClean="0"/>
              <a:t>Совокупные потери от недостаточно интенсивной конкуренции в газовой отрасли могут достигать 0,4% годового ВВП</a:t>
            </a:r>
          </a:p>
          <a:p>
            <a:r>
              <a:rPr lang="ru-RU" smtClean="0"/>
              <a:t>Нужно развитие конкуренции в отрасли, ему может способствовать строгое обеспечение недискриминационного доступа к трубопроводам, к новым месторождениям, формирование системы электронной торговли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427A7-5532-4B95-B935-FC9A60590D1A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230</TotalTime>
  <Words>389</Words>
  <Application>Microsoft Office PowerPoint</Application>
  <PresentationFormat>Экран (4:3)</PresentationFormat>
  <Paragraphs>60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Palatino Linotype</vt:lpstr>
      <vt:lpstr>Arial</vt:lpstr>
      <vt:lpstr>Century Gothic</vt:lpstr>
      <vt:lpstr>Courier New</vt:lpstr>
      <vt:lpstr>Calibri</vt:lpstr>
      <vt:lpstr>Исполнительная</vt:lpstr>
      <vt:lpstr>Исполнительная</vt:lpstr>
      <vt:lpstr>Конкуренция и рост: газовая отрасль</vt:lpstr>
      <vt:lpstr>Специфика проблем  газовой отрасли</vt:lpstr>
      <vt:lpstr>Потери от недостаточно интенсивной конкуренции</vt:lpstr>
      <vt:lpstr>Цены на газ «Газпрома» и других поставщиков в Европе, долл./тыс. куб. м</vt:lpstr>
      <vt:lpstr>Могут ли внутренние цены на газ  в России быть завышенными?</vt:lpstr>
      <vt:lpstr>Масштабы возможного завышения цен</vt:lpstr>
      <vt:lpstr>Последствия завышения цен</vt:lpstr>
      <vt:lpstr>Недостаточная отраслевая эффективность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 Курдин</dc:creator>
  <cp:lastModifiedBy>User</cp:lastModifiedBy>
  <cp:revision>24</cp:revision>
  <dcterms:created xsi:type="dcterms:W3CDTF">2012-11-07T20:36:34Z</dcterms:created>
  <dcterms:modified xsi:type="dcterms:W3CDTF">2013-03-01T11:53:39Z</dcterms:modified>
</cp:coreProperties>
</file>